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212" r:id="rId1"/>
  </p:sldMasterIdLst>
  <p:notesMasterIdLst>
    <p:notesMasterId r:id="rId70"/>
  </p:notesMasterIdLst>
  <p:sldIdLst>
    <p:sldId id="256" r:id="rId2"/>
    <p:sldId id="357" r:id="rId3"/>
    <p:sldId id="264" r:id="rId4"/>
    <p:sldId id="291" r:id="rId5"/>
    <p:sldId id="292" r:id="rId6"/>
    <p:sldId id="295" r:id="rId7"/>
    <p:sldId id="293" r:id="rId8"/>
    <p:sldId id="355" r:id="rId9"/>
    <p:sldId id="294" r:id="rId10"/>
    <p:sldId id="296" r:id="rId11"/>
    <p:sldId id="305" r:id="rId12"/>
    <p:sldId id="306" r:id="rId13"/>
    <p:sldId id="257" r:id="rId14"/>
    <p:sldId id="356" r:id="rId15"/>
    <p:sldId id="354" r:id="rId16"/>
    <p:sldId id="307" r:id="rId17"/>
    <p:sldId id="351" r:id="rId18"/>
    <p:sldId id="352" r:id="rId19"/>
    <p:sldId id="358" r:id="rId20"/>
    <p:sldId id="359" r:id="rId21"/>
    <p:sldId id="360" r:id="rId22"/>
    <p:sldId id="361" r:id="rId23"/>
    <p:sldId id="362" r:id="rId24"/>
    <p:sldId id="363" r:id="rId25"/>
    <p:sldId id="310" r:id="rId26"/>
    <p:sldId id="316" r:id="rId27"/>
    <p:sldId id="348" r:id="rId28"/>
    <p:sldId id="350" r:id="rId29"/>
    <p:sldId id="315" r:id="rId30"/>
    <p:sldId id="317" r:id="rId31"/>
    <p:sldId id="318" r:id="rId32"/>
    <p:sldId id="349" r:id="rId33"/>
    <p:sldId id="324" r:id="rId34"/>
    <p:sldId id="322" r:id="rId35"/>
    <p:sldId id="325" r:id="rId36"/>
    <p:sldId id="326" r:id="rId37"/>
    <p:sldId id="364" r:id="rId38"/>
    <p:sldId id="312" r:id="rId39"/>
    <p:sldId id="345" r:id="rId40"/>
    <p:sldId id="346" r:id="rId41"/>
    <p:sldId id="347" r:id="rId42"/>
    <p:sldId id="309" r:id="rId43"/>
    <p:sldId id="319" r:id="rId44"/>
    <p:sldId id="321" r:id="rId45"/>
    <p:sldId id="320" r:id="rId46"/>
    <p:sldId id="313" r:id="rId47"/>
    <p:sldId id="308" r:id="rId48"/>
    <p:sldId id="328" r:id="rId49"/>
    <p:sldId id="337" r:id="rId50"/>
    <p:sldId id="327" r:id="rId51"/>
    <p:sldId id="339" r:id="rId52"/>
    <p:sldId id="329" r:id="rId53"/>
    <p:sldId id="330" r:id="rId54"/>
    <p:sldId id="331" r:id="rId55"/>
    <p:sldId id="314" r:id="rId56"/>
    <p:sldId id="332" r:id="rId57"/>
    <p:sldId id="334" r:id="rId58"/>
    <p:sldId id="333" r:id="rId59"/>
    <p:sldId id="340" r:id="rId60"/>
    <p:sldId id="341" r:id="rId61"/>
    <p:sldId id="335" r:id="rId62"/>
    <p:sldId id="336" r:id="rId63"/>
    <p:sldId id="353" r:id="rId64"/>
    <p:sldId id="338" r:id="rId65"/>
    <p:sldId id="342" r:id="rId66"/>
    <p:sldId id="343" r:id="rId67"/>
    <p:sldId id="344" r:id="rId68"/>
    <p:sldId id="289" r:id="rId6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kcja domyślna" id="{8555D357-3E22-40DB-9D85-4E518720E89B}">
          <p14:sldIdLst>
            <p14:sldId id="256"/>
            <p14:sldId id="357"/>
            <p14:sldId id="264"/>
            <p14:sldId id="291"/>
            <p14:sldId id="292"/>
            <p14:sldId id="295"/>
            <p14:sldId id="293"/>
            <p14:sldId id="355"/>
            <p14:sldId id="294"/>
            <p14:sldId id="296"/>
            <p14:sldId id="305"/>
            <p14:sldId id="306"/>
            <p14:sldId id="257"/>
            <p14:sldId id="356"/>
            <p14:sldId id="354"/>
            <p14:sldId id="307"/>
            <p14:sldId id="351"/>
            <p14:sldId id="352"/>
            <p14:sldId id="358"/>
            <p14:sldId id="359"/>
            <p14:sldId id="360"/>
            <p14:sldId id="361"/>
            <p14:sldId id="362"/>
            <p14:sldId id="363"/>
            <p14:sldId id="310"/>
            <p14:sldId id="316"/>
            <p14:sldId id="348"/>
            <p14:sldId id="350"/>
            <p14:sldId id="315"/>
            <p14:sldId id="317"/>
            <p14:sldId id="318"/>
            <p14:sldId id="349"/>
            <p14:sldId id="324"/>
            <p14:sldId id="322"/>
            <p14:sldId id="325"/>
            <p14:sldId id="326"/>
            <p14:sldId id="364"/>
            <p14:sldId id="312"/>
            <p14:sldId id="345"/>
            <p14:sldId id="346"/>
            <p14:sldId id="347"/>
            <p14:sldId id="309"/>
            <p14:sldId id="319"/>
            <p14:sldId id="321"/>
            <p14:sldId id="320"/>
            <p14:sldId id="313"/>
          </p14:sldIdLst>
        </p14:section>
        <p14:section name="Sekcja bez tytułu" id="{B441A320-059D-4EDF-B702-D34FB0BCBCE4}">
          <p14:sldIdLst>
            <p14:sldId id="308"/>
            <p14:sldId id="328"/>
            <p14:sldId id="337"/>
            <p14:sldId id="327"/>
            <p14:sldId id="339"/>
            <p14:sldId id="329"/>
            <p14:sldId id="330"/>
            <p14:sldId id="331"/>
            <p14:sldId id="314"/>
            <p14:sldId id="332"/>
            <p14:sldId id="334"/>
            <p14:sldId id="333"/>
            <p14:sldId id="340"/>
            <p14:sldId id="341"/>
            <p14:sldId id="335"/>
            <p14:sldId id="336"/>
            <p14:sldId id="353"/>
            <p14:sldId id="338"/>
            <p14:sldId id="342"/>
            <p14:sldId id="343"/>
            <p14:sldId id="344"/>
            <p14:sldId id="28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3C2FFA5D-87B4-456A-9821-1D502468CF0F}" styleName="Styl z motywem 1 — Ak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Bez stylu, siatka tabeli">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Bez stylu, bez siatki">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31" autoAdjust="0"/>
    <p:restoredTop sz="90304" autoAdjust="0"/>
  </p:normalViewPr>
  <p:slideViewPr>
    <p:cSldViewPr>
      <p:cViewPr>
        <p:scale>
          <a:sx n="90" d="100"/>
          <a:sy n="90" d="100"/>
        </p:scale>
        <p:origin x="-1572" y="19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7B2AE4-59B3-4B0C-A11C-B81CA55BE82D}" type="doc">
      <dgm:prSet loTypeId="urn:microsoft.com/office/officeart/2005/8/layout/cycle4" loCatId="matrix" qsTypeId="urn:microsoft.com/office/officeart/2005/8/quickstyle/simple1" qsCatId="simple" csTypeId="urn:microsoft.com/office/officeart/2005/8/colors/accent0_3" csCatId="mainScheme" phldr="1"/>
      <dgm:spPr/>
      <dgm:t>
        <a:bodyPr/>
        <a:lstStyle/>
        <a:p>
          <a:endParaRPr lang="en-US"/>
        </a:p>
      </dgm:t>
    </dgm:pt>
    <dgm:pt modelId="{09A1ABB5-437A-4BB8-BC89-204DB58E5A22}">
      <dgm:prSet phldrT="[Tekst]" custT="1"/>
      <dgm:spPr/>
      <dgm:t>
        <a:bodyPr/>
        <a:lstStyle/>
        <a:p>
          <a:r>
            <a:rPr lang="pl-PL" sz="1600" dirty="0" smtClean="0"/>
            <a:t>DEV(wersja 1)</a:t>
          </a:r>
          <a:endParaRPr lang="en-US" sz="1600" dirty="0"/>
        </a:p>
      </dgm:t>
    </dgm:pt>
    <dgm:pt modelId="{E02DEE8B-ACEB-40D1-AFF1-700F6477353D}" type="parTrans" cxnId="{3A910A21-A537-4E49-BCFE-DE317F50889F}">
      <dgm:prSet/>
      <dgm:spPr/>
      <dgm:t>
        <a:bodyPr/>
        <a:lstStyle/>
        <a:p>
          <a:endParaRPr lang="en-US"/>
        </a:p>
      </dgm:t>
    </dgm:pt>
    <dgm:pt modelId="{60654C70-29C8-43DF-947D-59D925A602AD}" type="sibTrans" cxnId="{3A910A21-A537-4E49-BCFE-DE317F50889F}">
      <dgm:prSet/>
      <dgm:spPr/>
      <dgm:t>
        <a:bodyPr/>
        <a:lstStyle/>
        <a:p>
          <a:endParaRPr lang="en-US"/>
        </a:p>
      </dgm:t>
    </dgm:pt>
    <dgm:pt modelId="{8A40A58F-185A-4361-A6F6-F7B512A37797}">
      <dgm:prSet phldrT="[Tekst]" custT="1"/>
      <dgm:spPr/>
      <dgm:t>
        <a:bodyPr/>
        <a:lstStyle/>
        <a:p>
          <a:r>
            <a:rPr lang="pl-PL" sz="1600" dirty="0" smtClean="0"/>
            <a:t>DEV(wersja 2)</a:t>
          </a:r>
          <a:endParaRPr lang="en-US" sz="1600" dirty="0"/>
        </a:p>
      </dgm:t>
    </dgm:pt>
    <dgm:pt modelId="{943216FA-D903-4A7F-9CEB-EF49BD2F61C0}" type="parTrans" cxnId="{9768FB0D-3CD3-462F-956B-C7ABBF896A28}">
      <dgm:prSet/>
      <dgm:spPr/>
      <dgm:t>
        <a:bodyPr/>
        <a:lstStyle/>
        <a:p>
          <a:endParaRPr lang="en-US"/>
        </a:p>
      </dgm:t>
    </dgm:pt>
    <dgm:pt modelId="{3255C256-12AD-41A1-A7E4-36CF78672B39}" type="sibTrans" cxnId="{9768FB0D-3CD3-462F-956B-C7ABBF896A28}">
      <dgm:prSet/>
      <dgm:spPr/>
      <dgm:t>
        <a:bodyPr/>
        <a:lstStyle/>
        <a:p>
          <a:endParaRPr lang="en-US"/>
        </a:p>
      </dgm:t>
    </dgm:pt>
    <dgm:pt modelId="{0454F75D-C4E6-418B-8EED-B6AC37F69013}">
      <dgm:prSet phldrT="[Tekst]" custT="1"/>
      <dgm:spPr/>
      <dgm:t>
        <a:bodyPr/>
        <a:lstStyle/>
        <a:p>
          <a:r>
            <a:rPr lang="pl-PL" sz="1600" dirty="0" smtClean="0"/>
            <a:t>UAT (wersja 2)</a:t>
          </a:r>
          <a:endParaRPr lang="en-US" sz="1600" dirty="0"/>
        </a:p>
      </dgm:t>
    </dgm:pt>
    <dgm:pt modelId="{3703EDB9-9A63-4368-B0CE-53B5A04E3405}" type="parTrans" cxnId="{6F798263-F5A3-403D-999F-B7939954D6D5}">
      <dgm:prSet/>
      <dgm:spPr/>
      <dgm:t>
        <a:bodyPr/>
        <a:lstStyle/>
        <a:p>
          <a:endParaRPr lang="en-US"/>
        </a:p>
      </dgm:t>
    </dgm:pt>
    <dgm:pt modelId="{5BBD401D-FC83-4506-A188-E9D48A1CF3BE}" type="sibTrans" cxnId="{6F798263-F5A3-403D-999F-B7939954D6D5}">
      <dgm:prSet/>
      <dgm:spPr/>
      <dgm:t>
        <a:bodyPr/>
        <a:lstStyle/>
        <a:p>
          <a:endParaRPr lang="en-US"/>
        </a:p>
      </dgm:t>
    </dgm:pt>
    <dgm:pt modelId="{E44FB9C8-8077-4ECC-8109-6E7FE35307A4}">
      <dgm:prSet phldrT="[Tekst]" custT="1"/>
      <dgm:spPr/>
      <dgm:t>
        <a:bodyPr/>
        <a:lstStyle/>
        <a:p>
          <a:r>
            <a:rPr lang="pl-PL" sz="1600" dirty="0" smtClean="0"/>
            <a:t>UAT (wersja 1)</a:t>
          </a:r>
          <a:endParaRPr lang="en-US" sz="1600" dirty="0"/>
        </a:p>
      </dgm:t>
    </dgm:pt>
    <dgm:pt modelId="{B48AE84C-5913-44DD-8622-824FE174610B}" type="parTrans" cxnId="{DEAD5AAB-3BB1-4E46-8393-B80900C06C4E}">
      <dgm:prSet/>
      <dgm:spPr/>
      <dgm:t>
        <a:bodyPr/>
        <a:lstStyle/>
        <a:p>
          <a:endParaRPr lang="en-US"/>
        </a:p>
      </dgm:t>
    </dgm:pt>
    <dgm:pt modelId="{E72BDC07-855A-48D9-A21C-532F22D4743D}" type="sibTrans" cxnId="{DEAD5AAB-3BB1-4E46-8393-B80900C06C4E}">
      <dgm:prSet/>
      <dgm:spPr/>
      <dgm:t>
        <a:bodyPr/>
        <a:lstStyle/>
        <a:p>
          <a:endParaRPr lang="en-US"/>
        </a:p>
      </dgm:t>
    </dgm:pt>
    <dgm:pt modelId="{E4A16AE3-8CB9-418F-9548-F836AA0A5C49}" type="pres">
      <dgm:prSet presAssocID="{307B2AE4-59B3-4B0C-A11C-B81CA55BE82D}" presName="cycleMatrixDiagram" presStyleCnt="0">
        <dgm:presLayoutVars>
          <dgm:chMax val="1"/>
          <dgm:dir/>
          <dgm:animLvl val="lvl"/>
          <dgm:resizeHandles val="exact"/>
        </dgm:presLayoutVars>
      </dgm:prSet>
      <dgm:spPr/>
      <dgm:t>
        <a:bodyPr/>
        <a:lstStyle/>
        <a:p>
          <a:endParaRPr lang="en-US"/>
        </a:p>
      </dgm:t>
    </dgm:pt>
    <dgm:pt modelId="{E7B0FCBA-96D3-45A7-8E52-89B0C68B939B}" type="pres">
      <dgm:prSet presAssocID="{307B2AE4-59B3-4B0C-A11C-B81CA55BE82D}" presName="children" presStyleCnt="0"/>
      <dgm:spPr/>
    </dgm:pt>
    <dgm:pt modelId="{B43426BF-F995-4D0F-AEB8-D701D3A116E3}" type="pres">
      <dgm:prSet presAssocID="{307B2AE4-59B3-4B0C-A11C-B81CA55BE82D}" presName="childPlaceholder" presStyleCnt="0"/>
      <dgm:spPr/>
    </dgm:pt>
    <dgm:pt modelId="{9060A20D-C3D5-4D4B-9E5D-588228B33BB7}" type="pres">
      <dgm:prSet presAssocID="{307B2AE4-59B3-4B0C-A11C-B81CA55BE82D}" presName="circle" presStyleCnt="0"/>
      <dgm:spPr/>
    </dgm:pt>
    <dgm:pt modelId="{CD8A7D12-DEC4-4BEF-8E54-5EE2225CA3FC}" type="pres">
      <dgm:prSet presAssocID="{307B2AE4-59B3-4B0C-A11C-B81CA55BE82D}" presName="quadrant1" presStyleLbl="node1" presStyleIdx="0" presStyleCnt="4">
        <dgm:presLayoutVars>
          <dgm:chMax val="1"/>
          <dgm:bulletEnabled val="1"/>
        </dgm:presLayoutVars>
      </dgm:prSet>
      <dgm:spPr/>
      <dgm:t>
        <a:bodyPr/>
        <a:lstStyle/>
        <a:p>
          <a:endParaRPr lang="en-US"/>
        </a:p>
      </dgm:t>
    </dgm:pt>
    <dgm:pt modelId="{000BAC1B-1C91-4393-8820-C15F549599E2}" type="pres">
      <dgm:prSet presAssocID="{307B2AE4-59B3-4B0C-A11C-B81CA55BE82D}" presName="quadrant2" presStyleLbl="node1" presStyleIdx="1" presStyleCnt="4">
        <dgm:presLayoutVars>
          <dgm:chMax val="1"/>
          <dgm:bulletEnabled val="1"/>
        </dgm:presLayoutVars>
      </dgm:prSet>
      <dgm:spPr/>
      <dgm:t>
        <a:bodyPr/>
        <a:lstStyle/>
        <a:p>
          <a:endParaRPr lang="en-US"/>
        </a:p>
      </dgm:t>
    </dgm:pt>
    <dgm:pt modelId="{EA77CD3E-72D0-403A-A34B-2160069A1750}" type="pres">
      <dgm:prSet presAssocID="{307B2AE4-59B3-4B0C-A11C-B81CA55BE82D}" presName="quadrant3" presStyleLbl="node1" presStyleIdx="2" presStyleCnt="4">
        <dgm:presLayoutVars>
          <dgm:chMax val="1"/>
          <dgm:bulletEnabled val="1"/>
        </dgm:presLayoutVars>
      </dgm:prSet>
      <dgm:spPr/>
      <dgm:t>
        <a:bodyPr/>
        <a:lstStyle/>
        <a:p>
          <a:endParaRPr lang="en-US"/>
        </a:p>
      </dgm:t>
    </dgm:pt>
    <dgm:pt modelId="{2FAD2102-87B9-463A-BFA0-EE6037027850}" type="pres">
      <dgm:prSet presAssocID="{307B2AE4-59B3-4B0C-A11C-B81CA55BE82D}" presName="quadrant4" presStyleLbl="node1" presStyleIdx="3" presStyleCnt="4">
        <dgm:presLayoutVars>
          <dgm:chMax val="1"/>
          <dgm:bulletEnabled val="1"/>
        </dgm:presLayoutVars>
      </dgm:prSet>
      <dgm:spPr/>
      <dgm:t>
        <a:bodyPr/>
        <a:lstStyle/>
        <a:p>
          <a:endParaRPr lang="en-US"/>
        </a:p>
      </dgm:t>
    </dgm:pt>
    <dgm:pt modelId="{10669F5A-2C35-4FA9-9B87-D4120D7D5BC5}" type="pres">
      <dgm:prSet presAssocID="{307B2AE4-59B3-4B0C-A11C-B81CA55BE82D}" presName="quadrantPlaceholder" presStyleCnt="0"/>
      <dgm:spPr/>
    </dgm:pt>
    <dgm:pt modelId="{299B79D6-E6D7-4398-A144-35ED9F8EFFFF}" type="pres">
      <dgm:prSet presAssocID="{307B2AE4-59B3-4B0C-A11C-B81CA55BE82D}" presName="center1" presStyleLbl="fgShp" presStyleIdx="0" presStyleCnt="2"/>
      <dgm:spPr/>
    </dgm:pt>
    <dgm:pt modelId="{A211916A-7CC9-4BBD-B770-FC101C97EF56}" type="pres">
      <dgm:prSet presAssocID="{307B2AE4-59B3-4B0C-A11C-B81CA55BE82D}" presName="center2" presStyleLbl="fgShp" presStyleIdx="1" presStyleCnt="2"/>
      <dgm:spPr/>
    </dgm:pt>
  </dgm:ptLst>
  <dgm:cxnLst>
    <dgm:cxn modelId="{B27A4578-E181-49E3-946B-FEA159892AB7}" type="presOf" srcId="{307B2AE4-59B3-4B0C-A11C-B81CA55BE82D}" destId="{E4A16AE3-8CB9-418F-9548-F836AA0A5C49}" srcOrd="0" destOrd="0" presId="urn:microsoft.com/office/officeart/2005/8/layout/cycle4"/>
    <dgm:cxn modelId="{3A910A21-A537-4E49-BCFE-DE317F50889F}" srcId="{307B2AE4-59B3-4B0C-A11C-B81CA55BE82D}" destId="{09A1ABB5-437A-4BB8-BC89-204DB58E5A22}" srcOrd="0" destOrd="0" parTransId="{E02DEE8B-ACEB-40D1-AFF1-700F6477353D}" sibTransId="{60654C70-29C8-43DF-947D-59D925A602AD}"/>
    <dgm:cxn modelId="{99B2325E-A8E1-43B0-A1A1-A5E27F6C3E27}" type="presOf" srcId="{09A1ABB5-437A-4BB8-BC89-204DB58E5A22}" destId="{CD8A7D12-DEC4-4BEF-8E54-5EE2225CA3FC}" srcOrd="0" destOrd="0" presId="urn:microsoft.com/office/officeart/2005/8/layout/cycle4"/>
    <dgm:cxn modelId="{DEAD5AAB-3BB1-4E46-8393-B80900C06C4E}" srcId="{307B2AE4-59B3-4B0C-A11C-B81CA55BE82D}" destId="{E44FB9C8-8077-4ECC-8109-6E7FE35307A4}" srcOrd="3" destOrd="0" parTransId="{B48AE84C-5913-44DD-8622-824FE174610B}" sibTransId="{E72BDC07-855A-48D9-A21C-532F22D4743D}"/>
    <dgm:cxn modelId="{B6F3A05F-0AA8-4FE0-9E8B-81A2CC9E4AB3}" type="presOf" srcId="{8A40A58F-185A-4361-A6F6-F7B512A37797}" destId="{000BAC1B-1C91-4393-8820-C15F549599E2}" srcOrd="0" destOrd="0" presId="urn:microsoft.com/office/officeart/2005/8/layout/cycle4"/>
    <dgm:cxn modelId="{A6D11928-395C-4FC9-A0A1-97A020CAB401}" type="presOf" srcId="{E44FB9C8-8077-4ECC-8109-6E7FE35307A4}" destId="{2FAD2102-87B9-463A-BFA0-EE6037027850}" srcOrd="0" destOrd="0" presId="urn:microsoft.com/office/officeart/2005/8/layout/cycle4"/>
    <dgm:cxn modelId="{6F798263-F5A3-403D-999F-B7939954D6D5}" srcId="{307B2AE4-59B3-4B0C-A11C-B81CA55BE82D}" destId="{0454F75D-C4E6-418B-8EED-B6AC37F69013}" srcOrd="2" destOrd="0" parTransId="{3703EDB9-9A63-4368-B0CE-53B5A04E3405}" sibTransId="{5BBD401D-FC83-4506-A188-E9D48A1CF3BE}"/>
    <dgm:cxn modelId="{9F379858-5ED8-4706-9907-9A3AB9591139}" type="presOf" srcId="{0454F75D-C4E6-418B-8EED-B6AC37F69013}" destId="{EA77CD3E-72D0-403A-A34B-2160069A1750}" srcOrd="0" destOrd="0" presId="urn:microsoft.com/office/officeart/2005/8/layout/cycle4"/>
    <dgm:cxn modelId="{9768FB0D-3CD3-462F-956B-C7ABBF896A28}" srcId="{307B2AE4-59B3-4B0C-A11C-B81CA55BE82D}" destId="{8A40A58F-185A-4361-A6F6-F7B512A37797}" srcOrd="1" destOrd="0" parTransId="{943216FA-D903-4A7F-9CEB-EF49BD2F61C0}" sibTransId="{3255C256-12AD-41A1-A7E4-36CF78672B39}"/>
    <dgm:cxn modelId="{C61A43E8-693D-491D-B118-A316C4F6E542}" type="presParOf" srcId="{E4A16AE3-8CB9-418F-9548-F836AA0A5C49}" destId="{E7B0FCBA-96D3-45A7-8E52-89B0C68B939B}" srcOrd="0" destOrd="0" presId="urn:microsoft.com/office/officeart/2005/8/layout/cycle4"/>
    <dgm:cxn modelId="{230F0FF7-1786-4462-9699-D480340AC228}" type="presParOf" srcId="{E7B0FCBA-96D3-45A7-8E52-89B0C68B939B}" destId="{B43426BF-F995-4D0F-AEB8-D701D3A116E3}" srcOrd="0" destOrd="0" presId="urn:microsoft.com/office/officeart/2005/8/layout/cycle4"/>
    <dgm:cxn modelId="{9F3C0D24-C346-4AB9-B0C7-DE96F7F14858}" type="presParOf" srcId="{E4A16AE3-8CB9-418F-9548-F836AA0A5C49}" destId="{9060A20D-C3D5-4D4B-9E5D-588228B33BB7}" srcOrd="1" destOrd="0" presId="urn:microsoft.com/office/officeart/2005/8/layout/cycle4"/>
    <dgm:cxn modelId="{8342D381-9918-4C24-9BC3-627BDE435C6A}" type="presParOf" srcId="{9060A20D-C3D5-4D4B-9E5D-588228B33BB7}" destId="{CD8A7D12-DEC4-4BEF-8E54-5EE2225CA3FC}" srcOrd="0" destOrd="0" presId="urn:microsoft.com/office/officeart/2005/8/layout/cycle4"/>
    <dgm:cxn modelId="{7C121028-E58A-4FE1-82F7-0020D4F704F5}" type="presParOf" srcId="{9060A20D-C3D5-4D4B-9E5D-588228B33BB7}" destId="{000BAC1B-1C91-4393-8820-C15F549599E2}" srcOrd="1" destOrd="0" presId="urn:microsoft.com/office/officeart/2005/8/layout/cycle4"/>
    <dgm:cxn modelId="{DC0F82EE-9949-4A28-92EE-0034118269B1}" type="presParOf" srcId="{9060A20D-C3D5-4D4B-9E5D-588228B33BB7}" destId="{EA77CD3E-72D0-403A-A34B-2160069A1750}" srcOrd="2" destOrd="0" presId="urn:microsoft.com/office/officeart/2005/8/layout/cycle4"/>
    <dgm:cxn modelId="{4142BAFC-CC14-4525-B6F1-06B290B11324}" type="presParOf" srcId="{9060A20D-C3D5-4D4B-9E5D-588228B33BB7}" destId="{2FAD2102-87B9-463A-BFA0-EE6037027850}" srcOrd="3" destOrd="0" presId="urn:microsoft.com/office/officeart/2005/8/layout/cycle4"/>
    <dgm:cxn modelId="{E756F091-6CA2-4FB7-9F6E-3AE7B1B8FC39}" type="presParOf" srcId="{9060A20D-C3D5-4D4B-9E5D-588228B33BB7}" destId="{10669F5A-2C35-4FA9-9B87-D4120D7D5BC5}" srcOrd="4" destOrd="0" presId="urn:microsoft.com/office/officeart/2005/8/layout/cycle4"/>
    <dgm:cxn modelId="{8FAF7204-1CA7-460F-BC86-509B0BF9BDCF}" type="presParOf" srcId="{E4A16AE3-8CB9-418F-9548-F836AA0A5C49}" destId="{299B79D6-E6D7-4398-A144-35ED9F8EFFFF}" srcOrd="2" destOrd="0" presId="urn:microsoft.com/office/officeart/2005/8/layout/cycle4"/>
    <dgm:cxn modelId="{4154F669-109F-45BA-8703-4815F9B1DC4B}" type="presParOf" srcId="{E4A16AE3-8CB9-418F-9548-F836AA0A5C49}" destId="{A211916A-7CC9-4BBD-B770-FC101C97EF56}"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8A7D12-DEC4-4BEF-8E54-5EE2225CA3FC}">
      <dsp:nvSpPr>
        <dsp:cNvPr id="0" name=""/>
        <dsp:cNvSpPr/>
      </dsp:nvSpPr>
      <dsp:spPr>
        <a:xfrm>
          <a:off x="1082370" y="214330"/>
          <a:ext cx="1628163" cy="1628163"/>
        </a:xfrm>
        <a:prstGeom prst="pieWedge">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pl-PL" sz="1600" kern="1200" dirty="0" smtClean="0"/>
            <a:t>DEV(wersja 1)</a:t>
          </a:r>
          <a:endParaRPr lang="en-US" sz="1600" kern="1200" dirty="0"/>
        </a:p>
      </dsp:txBody>
      <dsp:txXfrm>
        <a:off x="1559248" y="691208"/>
        <a:ext cx="1151285" cy="1151285"/>
      </dsp:txXfrm>
    </dsp:sp>
    <dsp:sp modelId="{000BAC1B-1C91-4393-8820-C15F549599E2}">
      <dsp:nvSpPr>
        <dsp:cNvPr id="0" name=""/>
        <dsp:cNvSpPr/>
      </dsp:nvSpPr>
      <dsp:spPr>
        <a:xfrm rot="5400000">
          <a:off x="2785737" y="214330"/>
          <a:ext cx="1628163" cy="1628163"/>
        </a:xfrm>
        <a:prstGeom prst="pieWedge">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pl-PL" sz="1600" kern="1200" dirty="0" smtClean="0"/>
            <a:t>DEV(wersja 2)</a:t>
          </a:r>
          <a:endParaRPr lang="en-US" sz="1600" kern="1200" dirty="0"/>
        </a:p>
      </dsp:txBody>
      <dsp:txXfrm rot="-5400000">
        <a:off x="2785737" y="691208"/>
        <a:ext cx="1151285" cy="1151285"/>
      </dsp:txXfrm>
    </dsp:sp>
    <dsp:sp modelId="{EA77CD3E-72D0-403A-A34B-2160069A1750}">
      <dsp:nvSpPr>
        <dsp:cNvPr id="0" name=""/>
        <dsp:cNvSpPr/>
      </dsp:nvSpPr>
      <dsp:spPr>
        <a:xfrm rot="10800000">
          <a:off x="2785737" y="1917697"/>
          <a:ext cx="1628163" cy="1628163"/>
        </a:xfrm>
        <a:prstGeom prst="pieWedge">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pl-PL" sz="1600" kern="1200" dirty="0" smtClean="0"/>
            <a:t>UAT (wersja 2)</a:t>
          </a:r>
          <a:endParaRPr lang="en-US" sz="1600" kern="1200" dirty="0"/>
        </a:p>
      </dsp:txBody>
      <dsp:txXfrm rot="10800000">
        <a:off x="2785737" y="1917697"/>
        <a:ext cx="1151285" cy="1151285"/>
      </dsp:txXfrm>
    </dsp:sp>
    <dsp:sp modelId="{2FAD2102-87B9-463A-BFA0-EE6037027850}">
      <dsp:nvSpPr>
        <dsp:cNvPr id="0" name=""/>
        <dsp:cNvSpPr/>
      </dsp:nvSpPr>
      <dsp:spPr>
        <a:xfrm rot="16200000">
          <a:off x="1082370" y="1917697"/>
          <a:ext cx="1628163" cy="1628163"/>
        </a:xfrm>
        <a:prstGeom prst="pieWedge">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pl-PL" sz="1600" kern="1200" dirty="0" smtClean="0"/>
            <a:t>UAT (wersja 1)</a:t>
          </a:r>
          <a:endParaRPr lang="en-US" sz="1600" kern="1200" dirty="0"/>
        </a:p>
      </dsp:txBody>
      <dsp:txXfrm rot="5400000">
        <a:off x="1559248" y="1917697"/>
        <a:ext cx="1151285" cy="1151285"/>
      </dsp:txXfrm>
    </dsp:sp>
    <dsp:sp modelId="{299B79D6-E6D7-4398-A144-35ED9F8EFFFF}">
      <dsp:nvSpPr>
        <dsp:cNvPr id="0" name=""/>
        <dsp:cNvSpPr/>
      </dsp:nvSpPr>
      <dsp:spPr>
        <a:xfrm>
          <a:off x="2467061" y="1541678"/>
          <a:ext cx="562148" cy="488824"/>
        </a:xfrm>
        <a:prstGeom prst="circularArrow">
          <a:avLst/>
        </a:prstGeom>
        <a:solidFill>
          <a:schemeClr val="dk2">
            <a:tint val="60000"/>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211916A-7CC9-4BBD-B770-FC101C97EF56}">
      <dsp:nvSpPr>
        <dsp:cNvPr id="0" name=""/>
        <dsp:cNvSpPr/>
      </dsp:nvSpPr>
      <dsp:spPr>
        <a:xfrm rot="10800000">
          <a:off x="2467061" y="1729688"/>
          <a:ext cx="562148" cy="488824"/>
        </a:xfrm>
        <a:prstGeom prst="circularArrow">
          <a:avLst/>
        </a:prstGeom>
        <a:solidFill>
          <a:schemeClr val="dk2">
            <a:tint val="60000"/>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Symbol zastępczy daty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5A7A64D-56F5-45C0-8E58-5984B1EA7318}" type="datetimeFigureOut">
              <a:rPr lang="en-US" smtClean="0"/>
              <a:t>4/7/2019</a:t>
            </a:fld>
            <a:endParaRPr lang="en-US"/>
          </a:p>
        </p:txBody>
      </p:sp>
      <p:sp>
        <p:nvSpPr>
          <p:cNvPr id="4" name="Symbol zastępczy obrazu slajdu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Symbol zastępczy notatek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US"/>
          </a:p>
        </p:txBody>
      </p:sp>
      <p:sp>
        <p:nvSpPr>
          <p:cNvPr id="6" name="Symbol zastępczy stop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ymbol zastępczy numeru slajd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98EF863-2A9A-4ADA-81A8-9D05C5844668}" type="slidenum">
              <a:rPr lang="en-US" smtClean="0"/>
              <a:t>‹#›</a:t>
            </a:fld>
            <a:endParaRPr lang="en-US"/>
          </a:p>
        </p:txBody>
      </p:sp>
    </p:spTree>
    <p:extLst>
      <p:ext uri="{BB962C8B-B14F-4D97-AF65-F5344CB8AC3E}">
        <p14:creationId xmlns:p14="http://schemas.microsoft.com/office/powerpoint/2010/main" val="19042677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a:p>
        </p:txBody>
      </p:sp>
      <p:sp>
        <p:nvSpPr>
          <p:cNvPr id="4" name="Symbol zastępczy numeru slajdu 3"/>
          <p:cNvSpPr>
            <a:spLocks noGrp="1"/>
          </p:cNvSpPr>
          <p:nvPr>
            <p:ph type="sldNum" sz="quarter" idx="10"/>
          </p:nvPr>
        </p:nvSpPr>
        <p:spPr/>
        <p:txBody>
          <a:bodyPr/>
          <a:lstStyle/>
          <a:p>
            <a:fld id="{D98EF863-2A9A-4ADA-81A8-9D05C5844668}" type="slidenum">
              <a:rPr lang="en-US" smtClean="0"/>
              <a:t>7</a:t>
            </a:fld>
            <a:endParaRPr lang="en-US"/>
          </a:p>
        </p:txBody>
      </p:sp>
    </p:spTree>
    <p:extLst>
      <p:ext uri="{BB962C8B-B14F-4D97-AF65-F5344CB8AC3E}">
        <p14:creationId xmlns:p14="http://schemas.microsoft.com/office/powerpoint/2010/main" val="3970587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10"/>
          </p:nvPr>
        </p:nvSpPr>
        <p:spPr/>
        <p:txBody>
          <a:bodyPr/>
          <a:lstStyle/>
          <a:p>
            <a:fld id="{D98EF863-2A9A-4ADA-81A8-9D05C5844668}" type="slidenum">
              <a:rPr lang="en-US" smtClean="0"/>
              <a:t>59</a:t>
            </a:fld>
            <a:endParaRPr lang="en-US"/>
          </a:p>
        </p:txBody>
      </p:sp>
    </p:spTree>
    <p:extLst>
      <p:ext uri="{BB962C8B-B14F-4D97-AF65-F5344CB8AC3E}">
        <p14:creationId xmlns:p14="http://schemas.microsoft.com/office/powerpoint/2010/main" val="1924045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ajd tytułowy">
    <p:spTree>
      <p:nvGrpSpPr>
        <p:cNvPr id="1" name=""/>
        <p:cNvGrpSpPr/>
        <p:nvPr/>
      </p:nvGrpSpPr>
      <p:grpSpPr>
        <a:xfrm>
          <a:off x="0" y="0"/>
          <a:ext cx="0" cy="0"/>
          <a:chOff x="0" y="0"/>
          <a:chExt cx="0" cy="0"/>
        </a:xfrm>
      </p:grpSpPr>
      <p:sp>
        <p:nvSpPr>
          <p:cNvPr id="28" name="Symbol zastępczy daty 27"/>
          <p:cNvSpPr>
            <a:spLocks noGrp="1"/>
          </p:cNvSpPr>
          <p:nvPr>
            <p:ph type="dt" sz="half" idx="10"/>
          </p:nvPr>
        </p:nvSpPr>
        <p:spPr/>
        <p:txBody>
          <a:bodyPr/>
          <a:lstStyle>
            <a:extLst/>
          </a:lstStyle>
          <a:p>
            <a:fld id="{6995A14E-9694-4092-B26A-1E4B0A4CC829}" type="datetime1">
              <a:rPr lang="en-US" smtClean="0"/>
              <a:t>4/7/2019</a:t>
            </a:fld>
            <a:endParaRPr lang="en-US"/>
          </a:p>
        </p:txBody>
      </p:sp>
      <p:sp>
        <p:nvSpPr>
          <p:cNvPr id="17" name="Symbol zastępczy stopki 16"/>
          <p:cNvSpPr>
            <a:spLocks noGrp="1"/>
          </p:cNvSpPr>
          <p:nvPr>
            <p:ph type="ftr" sz="quarter" idx="11"/>
          </p:nvPr>
        </p:nvSpPr>
        <p:spPr/>
        <p:txBody>
          <a:bodyPr/>
          <a:lstStyle>
            <a:extLst/>
          </a:lstStyle>
          <a:p>
            <a:endParaRPr lang="en-US"/>
          </a:p>
        </p:txBody>
      </p:sp>
      <p:sp>
        <p:nvSpPr>
          <p:cNvPr id="29" name="Symbol zastępczy numeru slajdu 28"/>
          <p:cNvSpPr>
            <a:spLocks noGrp="1"/>
          </p:cNvSpPr>
          <p:nvPr>
            <p:ph type="sldNum" sz="quarter" idx="12"/>
          </p:nvPr>
        </p:nvSpPr>
        <p:spPr/>
        <p:txBody>
          <a:bodyPr/>
          <a:lstStyle>
            <a:extLst/>
          </a:lstStyle>
          <a:p>
            <a:fld id="{6423116A-B10C-477B-8811-FFEE860C59BA}" type="slidenum">
              <a:rPr lang="en-US" smtClean="0"/>
              <a:t>‹#›</a:t>
            </a:fld>
            <a:endParaRPr lang="en-US"/>
          </a:p>
        </p:txBody>
      </p:sp>
      <p:sp>
        <p:nvSpPr>
          <p:cNvPr id="32" name="Prostokąt 31"/>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9" name="Prostokąt 38"/>
          <p:cNvSpPr/>
          <p:nvPr/>
        </p:nvSpPr>
        <p:spPr>
          <a:xfrm>
            <a:off x="309558" y="680477"/>
            <a:ext cx="45720"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0" name="Prostokąt 39"/>
          <p:cNvSpPr/>
          <p:nvPr/>
        </p:nvSpPr>
        <p:spPr>
          <a:xfrm>
            <a:off x="269073"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1" name="Prostokąt 40"/>
          <p:cNvSpPr/>
          <p:nvPr/>
        </p:nvSpPr>
        <p:spPr>
          <a:xfrm>
            <a:off x="25002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42" name="Prostokąt 41"/>
          <p:cNvSpPr/>
          <p:nvPr/>
        </p:nvSpPr>
        <p:spPr>
          <a:xfrm>
            <a:off x="221768"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8" name="Tytuł 7"/>
          <p:cNvSpPr>
            <a:spLocks noGrp="1"/>
          </p:cNvSpPr>
          <p:nvPr>
            <p:ph type="ctrTitle"/>
          </p:nvPr>
        </p:nvSpPr>
        <p:spPr>
          <a:xfrm>
            <a:off x="914400" y="4343400"/>
            <a:ext cx="7772400" cy="1975104"/>
          </a:xfrm>
        </p:spPr>
        <p:txBody>
          <a:bodyPr/>
          <a:lstStyle>
            <a:lvl1pPr marR="9144" algn="l">
              <a:defRPr sz="4000" b="1" cap="all" spc="0" baseline="0">
                <a:effectLst>
                  <a:reflection blurRad="12700" stA="34000" endA="740" endPos="53000" dir="5400000" sy="-100000" algn="bl" rotWithShape="0"/>
                </a:effectLst>
              </a:defRPr>
            </a:lvl1pPr>
            <a:extLst/>
          </a:lstStyle>
          <a:p>
            <a:r>
              <a:rPr kumimoji="0" lang="pl-PL" smtClean="0"/>
              <a:t>Kliknij, aby edytować styl</a:t>
            </a:r>
            <a:endParaRPr kumimoji="0" lang="en-US"/>
          </a:p>
        </p:txBody>
      </p:sp>
      <p:sp>
        <p:nvSpPr>
          <p:cNvPr id="9" name="Podtytuł 8"/>
          <p:cNvSpPr>
            <a:spLocks noGrp="1"/>
          </p:cNvSpPr>
          <p:nvPr>
            <p:ph type="subTitle" idx="1"/>
          </p:nvPr>
        </p:nvSpPr>
        <p:spPr>
          <a:xfrm>
            <a:off x="914400" y="2834640"/>
            <a:ext cx="7772400" cy="1508760"/>
          </a:xfrm>
        </p:spPr>
        <p:txBody>
          <a:bodyPr lIns="100584" tIns="45720" anchor="b"/>
          <a:lstStyle>
            <a:lvl1pPr marL="0" indent="0" algn="l">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pl-PL" smtClean="0"/>
              <a:t>Kliknij, aby edytować styl wzorca podtytułu</a:t>
            </a:r>
            <a:endParaRPr kumimoji="0" lang="en-US"/>
          </a:p>
        </p:txBody>
      </p:sp>
      <p:sp>
        <p:nvSpPr>
          <p:cNvPr id="56" name="Prostokąt 55"/>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65" name="Prostokąt 64"/>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66" name="Prostokąt 65"/>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67" name="Prostokąt 66"/>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extLst/>
          </a:lstStyle>
          <a:p>
            <a:r>
              <a:rPr kumimoji="0" lang="pl-PL" smtClean="0"/>
              <a:t>Kliknij, aby edytować styl</a:t>
            </a:r>
            <a:endParaRPr kumimoji="0" lang="en-US"/>
          </a:p>
        </p:txBody>
      </p:sp>
      <p:sp>
        <p:nvSpPr>
          <p:cNvPr id="3" name="Symbol zastępczy tytułu pionowego 2"/>
          <p:cNvSpPr>
            <a:spLocks noGrp="1"/>
          </p:cNvSpPr>
          <p:nvPr>
            <p:ph type="body" orient="vert" idx="1"/>
          </p:nvPr>
        </p:nvSpPr>
        <p:spPr/>
        <p:txBody>
          <a:bodyPr vert="eaVert"/>
          <a:lstStyle>
            <a:extLst/>
          </a:lstStyle>
          <a:p>
            <a:pPr lvl="0" eaLnBrk="1" latinLnBrk="0" hangingPunct="1"/>
            <a:r>
              <a:rPr lang="pl-PL" smtClean="0"/>
              <a:t>Kliknij, aby edytować style wzorca tekstu</a:t>
            </a:r>
          </a:p>
          <a:p>
            <a:pPr lvl="1" eaLnBrk="1" latinLnBrk="0" hangingPunct="1"/>
            <a:r>
              <a:rPr lang="pl-PL" smtClean="0"/>
              <a:t>Drugi poziom</a:t>
            </a:r>
          </a:p>
          <a:p>
            <a:pPr lvl="2" eaLnBrk="1" latinLnBrk="0" hangingPunct="1"/>
            <a:r>
              <a:rPr lang="pl-PL" smtClean="0"/>
              <a:t>Trzeci poziom</a:t>
            </a:r>
          </a:p>
          <a:p>
            <a:pPr lvl="3" eaLnBrk="1" latinLnBrk="0" hangingPunct="1"/>
            <a:r>
              <a:rPr lang="pl-PL" smtClean="0"/>
              <a:t>Czwarty poziom</a:t>
            </a:r>
          </a:p>
          <a:p>
            <a:pPr lvl="4" eaLnBrk="1" latinLnBrk="0" hangingPunct="1"/>
            <a:r>
              <a:rPr lang="pl-PL" smtClean="0"/>
              <a:t>Piąty poziom</a:t>
            </a:r>
            <a:endParaRPr kumimoji="0" lang="en-US"/>
          </a:p>
        </p:txBody>
      </p:sp>
      <p:sp>
        <p:nvSpPr>
          <p:cNvPr id="4" name="Symbol zastępczy daty 3"/>
          <p:cNvSpPr>
            <a:spLocks noGrp="1"/>
          </p:cNvSpPr>
          <p:nvPr>
            <p:ph type="dt" sz="half" idx="10"/>
          </p:nvPr>
        </p:nvSpPr>
        <p:spPr/>
        <p:txBody>
          <a:bodyPr/>
          <a:lstStyle>
            <a:extLst/>
          </a:lstStyle>
          <a:p>
            <a:fld id="{A443C42A-8AD4-4CA9-8AC7-8EE643768744}" type="datetime1">
              <a:rPr lang="en-US" smtClean="0"/>
              <a:t>4/7/2019</a:t>
            </a:fld>
            <a:endParaRPr lang="en-US"/>
          </a:p>
        </p:txBody>
      </p:sp>
      <p:sp>
        <p:nvSpPr>
          <p:cNvPr id="5" name="Symbol zastępczy stopki 4"/>
          <p:cNvSpPr>
            <a:spLocks noGrp="1"/>
          </p:cNvSpPr>
          <p:nvPr>
            <p:ph type="ftr" sz="quarter" idx="11"/>
          </p:nvPr>
        </p:nvSpPr>
        <p:spPr/>
        <p:txBody>
          <a:bodyPr/>
          <a:lstStyle>
            <a:extLst/>
          </a:lstStyle>
          <a:p>
            <a:endParaRPr lang="en-US"/>
          </a:p>
        </p:txBody>
      </p:sp>
      <p:sp>
        <p:nvSpPr>
          <p:cNvPr id="6" name="Symbol zastępczy numeru slajdu 5"/>
          <p:cNvSpPr>
            <a:spLocks noGrp="1"/>
          </p:cNvSpPr>
          <p:nvPr>
            <p:ph type="sldNum" sz="quarter" idx="12"/>
          </p:nvPr>
        </p:nvSpPr>
        <p:spPr/>
        <p:txBody>
          <a:bodyPr/>
          <a:lstStyle>
            <a:extLst/>
          </a:lstStyle>
          <a:p>
            <a:fld id="{6423116A-B10C-477B-8811-FFEE860C59B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6629400" y="274639"/>
            <a:ext cx="1981200" cy="5851525"/>
          </a:xfrm>
        </p:spPr>
        <p:txBody>
          <a:bodyPr vert="eaVert" anchor="ctr"/>
          <a:lstStyle>
            <a:extLst/>
          </a:lstStyle>
          <a:p>
            <a:r>
              <a:rPr kumimoji="0" lang="pl-PL" smtClean="0"/>
              <a:t>Kliknij, aby edytować styl</a:t>
            </a:r>
            <a:endParaRPr kumimoji="0" lang="en-US"/>
          </a:p>
        </p:txBody>
      </p:sp>
      <p:sp>
        <p:nvSpPr>
          <p:cNvPr id="3" name="Symbol zastępczy tytułu pionowego 2"/>
          <p:cNvSpPr>
            <a:spLocks noGrp="1"/>
          </p:cNvSpPr>
          <p:nvPr>
            <p:ph type="body" orient="vert" idx="1"/>
          </p:nvPr>
        </p:nvSpPr>
        <p:spPr>
          <a:xfrm>
            <a:off x="609600" y="274639"/>
            <a:ext cx="5867400" cy="5851525"/>
          </a:xfrm>
        </p:spPr>
        <p:txBody>
          <a:bodyPr vert="eaVert"/>
          <a:lstStyle>
            <a:extLst/>
          </a:lstStyle>
          <a:p>
            <a:pPr lvl="0" eaLnBrk="1" latinLnBrk="0" hangingPunct="1"/>
            <a:r>
              <a:rPr lang="pl-PL" smtClean="0"/>
              <a:t>Kliknij, aby edytować style wzorca tekstu</a:t>
            </a:r>
          </a:p>
          <a:p>
            <a:pPr lvl="1" eaLnBrk="1" latinLnBrk="0" hangingPunct="1"/>
            <a:r>
              <a:rPr lang="pl-PL" smtClean="0"/>
              <a:t>Drugi poziom</a:t>
            </a:r>
          </a:p>
          <a:p>
            <a:pPr lvl="2" eaLnBrk="1" latinLnBrk="0" hangingPunct="1"/>
            <a:r>
              <a:rPr lang="pl-PL" smtClean="0"/>
              <a:t>Trzeci poziom</a:t>
            </a:r>
          </a:p>
          <a:p>
            <a:pPr lvl="3" eaLnBrk="1" latinLnBrk="0" hangingPunct="1"/>
            <a:r>
              <a:rPr lang="pl-PL" smtClean="0"/>
              <a:t>Czwarty poziom</a:t>
            </a:r>
          </a:p>
          <a:p>
            <a:pPr lvl="4" eaLnBrk="1" latinLnBrk="0" hangingPunct="1"/>
            <a:r>
              <a:rPr lang="pl-PL" smtClean="0"/>
              <a:t>Piąty poziom</a:t>
            </a:r>
            <a:endParaRPr kumimoji="0" lang="en-US"/>
          </a:p>
        </p:txBody>
      </p:sp>
      <p:sp>
        <p:nvSpPr>
          <p:cNvPr id="4" name="Symbol zastępczy daty 3"/>
          <p:cNvSpPr>
            <a:spLocks noGrp="1"/>
          </p:cNvSpPr>
          <p:nvPr>
            <p:ph type="dt" sz="half" idx="10"/>
          </p:nvPr>
        </p:nvSpPr>
        <p:spPr/>
        <p:txBody>
          <a:bodyPr/>
          <a:lstStyle>
            <a:extLst/>
          </a:lstStyle>
          <a:p>
            <a:fld id="{E6CAFF27-12AC-46EB-807F-401CD0F1476D}" type="datetime1">
              <a:rPr lang="en-US" smtClean="0"/>
              <a:t>4/7/2019</a:t>
            </a:fld>
            <a:endParaRPr lang="en-US"/>
          </a:p>
        </p:txBody>
      </p:sp>
      <p:sp>
        <p:nvSpPr>
          <p:cNvPr id="5" name="Symbol zastępczy stopki 4"/>
          <p:cNvSpPr>
            <a:spLocks noGrp="1"/>
          </p:cNvSpPr>
          <p:nvPr>
            <p:ph type="ftr" sz="quarter" idx="11"/>
          </p:nvPr>
        </p:nvSpPr>
        <p:spPr/>
        <p:txBody>
          <a:bodyPr/>
          <a:lstStyle>
            <a:extLst/>
          </a:lstStyle>
          <a:p>
            <a:endParaRPr lang="en-US"/>
          </a:p>
        </p:txBody>
      </p:sp>
      <p:sp>
        <p:nvSpPr>
          <p:cNvPr id="6" name="Symbol zastępczy numeru slajdu 5"/>
          <p:cNvSpPr>
            <a:spLocks noGrp="1"/>
          </p:cNvSpPr>
          <p:nvPr>
            <p:ph type="sldNum" sz="quarter" idx="12"/>
          </p:nvPr>
        </p:nvSpPr>
        <p:spPr/>
        <p:txBody>
          <a:bodyPr/>
          <a:lstStyle>
            <a:extLst/>
          </a:lstStyle>
          <a:p>
            <a:fld id="{6423116A-B10C-477B-8811-FFEE860C59B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extLst/>
          </a:lstStyle>
          <a:p>
            <a:r>
              <a:rPr kumimoji="0" lang="pl-PL" smtClean="0"/>
              <a:t>Kliknij, aby edytować styl</a:t>
            </a:r>
            <a:endParaRPr kumimoji="0" lang="en-US"/>
          </a:p>
        </p:txBody>
      </p:sp>
      <p:sp>
        <p:nvSpPr>
          <p:cNvPr id="3" name="Symbol zastępczy zawartości 2"/>
          <p:cNvSpPr>
            <a:spLocks noGrp="1"/>
          </p:cNvSpPr>
          <p:nvPr>
            <p:ph idx="1"/>
          </p:nvPr>
        </p:nvSpPr>
        <p:spPr/>
        <p:txBody>
          <a:bodyPr/>
          <a:lstStyle>
            <a:extLst/>
          </a:lstStyle>
          <a:p>
            <a:pPr lvl="0" eaLnBrk="1" latinLnBrk="0" hangingPunct="1"/>
            <a:r>
              <a:rPr lang="pl-PL" smtClean="0"/>
              <a:t>Kliknij, aby edytować style wzorca tekstu</a:t>
            </a:r>
          </a:p>
          <a:p>
            <a:pPr lvl="1" eaLnBrk="1" latinLnBrk="0" hangingPunct="1"/>
            <a:r>
              <a:rPr lang="pl-PL" smtClean="0"/>
              <a:t>Drugi poziom</a:t>
            </a:r>
          </a:p>
          <a:p>
            <a:pPr lvl="2" eaLnBrk="1" latinLnBrk="0" hangingPunct="1"/>
            <a:r>
              <a:rPr lang="pl-PL" smtClean="0"/>
              <a:t>Trzeci poziom</a:t>
            </a:r>
          </a:p>
          <a:p>
            <a:pPr lvl="3" eaLnBrk="1" latinLnBrk="0" hangingPunct="1"/>
            <a:r>
              <a:rPr lang="pl-PL" smtClean="0"/>
              <a:t>Czwarty poziom</a:t>
            </a:r>
          </a:p>
          <a:p>
            <a:pPr lvl="4" eaLnBrk="1" latinLnBrk="0" hangingPunct="1"/>
            <a:r>
              <a:rPr lang="pl-PL" smtClean="0"/>
              <a:t>Piąty poziom</a:t>
            </a:r>
            <a:endParaRPr kumimoji="0" lang="en-US"/>
          </a:p>
        </p:txBody>
      </p:sp>
      <p:sp>
        <p:nvSpPr>
          <p:cNvPr id="4" name="Symbol zastępczy daty 3"/>
          <p:cNvSpPr>
            <a:spLocks noGrp="1"/>
          </p:cNvSpPr>
          <p:nvPr>
            <p:ph type="dt" sz="half" idx="10"/>
          </p:nvPr>
        </p:nvSpPr>
        <p:spPr/>
        <p:txBody>
          <a:bodyPr/>
          <a:lstStyle>
            <a:extLst/>
          </a:lstStyle>
          <a:p>
            <a:fld id="{AE75FDE0-4833-4D8A-BB5E-61CE2064769B}" type="datetime1">
              <a:rPr lang="en-US" smtClean="0"/>
              <a:t>4/7/2019</a:t>
            </a:fld>
            <a:endParaRPr lang="en-US"/>
          </a:p>
        </p:txBody>
      </p:sp>
      <p:sp>
        <p:nvSpPr>
          <p:cNvPr id="5" name="Symbol zastępczy stopki 4"/>
          <p:cNvSpPr>
            <a:spLocks noGrp="1"/>
          </p:cNvSpPr>
          <p:nvPr>
            <p:ph type="ftr" sz="quarter" idx="11"/>
          </p:nvPr>
        </p:nvSpPr>
        <p:spPr/>
        <p:txBody>
          <a:bodyPr/>
          <a:lstStyle>
            <a:extLst/>
          </a:lstStyle>
          <a:p>
            <a:endParaRPr lang="en-US"/>
          </a:p>
        </p:txBody>
      </p:sp>
      <p:sp>
        <p:nvSpPr>
          <p:cNvPr id="6" name="Symbol zastępczy numeru slajdu 5"/>
          <p:cNvSpPr>
            <a:spLocks noGrp="1"/>
          </p:cNvSpPr>
          <p:nvPr>
            <p:ph type="sldNum" sz="quarter" idx="12"/>
          </p:nvPr>
        </p:nvSpPr>
        <p:spPr/>
        <p:txBody>
          <a:bodyPr/>
          <a:lstStyle>
            <a:extLst/>
          </a:lstStyle>
          <a:p>
            <a:fld id="{6423116A-B10C-477B-8811-FFEE860C59B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14" name="Dowolny kształt 13"/>
          <p:cNvSpPr>
            <a:spLocks/>
          </p:cNvSpPr>
          <p:nvPr/>
        </p:nvSpPr>
        <p:spPr bwMode="auto">
          <a:xfrm>
            <a:off x="4828952" y="1073888"/>
            <a:ext cx="4322136" cy="579120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5" name="Dowolny kształt 14"/>
          <p:cNvSpPr>
            <a:spLocks/>
          </p:cNvSpPr>
          <p:nvPr/>
        </p:nvSpPr>
        <p:spPr bwMode="auto">
          <a:xfrm>
            <a:off x="373966" y="0"/>
            <a:ext cx="5514536" cy="6615332"/>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3" name="Dowolny kształt 12"/>
          <p:cNvSpPr>
            <a:spLocks/>
          </p:cNvSpPr>
          <p:nvPr/>
        </p:nvSpPr>
        <p:spPr bwMode="auto">
          <a:xfrm rot="5236414">
            <a:off x="4462128" y="1483600"/>
            <a:ext cx="4114800" cy="118872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6" name="Dowolny kształt 15"/>
          <p:cNvSpPr>
            <a:spLocks/>
          </p:cNvSpPr>
          <p:nvPr/>
        </p:nvSpPr>
        <p:spPr bwMode="auto">
          <a:xfrm>
            <a:off x="5943600" y="0"/>
            <a:ext cx="2743200" cy="426720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7" name="Dowolny kształt 16"/>
          <p:cNvSpPr>
            <a:spLocks/>
          </p:cNvSpPr>
          <p:nvPr/>
        </p:nvSpPr>
        <p:spPr bwMode="auto">
          <a:xfrm>
            <a:off x="5943600" y="4267200"/>
            <a:ext cx="3200400" cy="11430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8" name="Dowolny kształt 17"/>
          <p:cNvSpPr>
            <a:spLocks/>
          </p:cNvSpPr>
          <p:nvPr/>
        </p:nvSpPr>
        <p:spPr bwMode="auto">
          <a:xfrm>
            <a:off x="5943600" y="0"/>
            <a:ext cx="1371600" cy="426720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9" name="Dowolny kształt 18"/>
          <p:cNvSpPr>
            <a:spLocks/>
          </p:cNvSpPr>
          <p:nvPr/>
        </p:nvSpPr>
        <p:spPr bwMode="auto">
          <a:xfrm>
            <a:off x="5948363" y="4246563"/>
            <a:ext cx="2090737" cy="2611437"/>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0" name="Dowolny kształt 19"/>
          <p:cNvSpPr>
            <a:spLocks/>
          </p:cNvSpPr>
          <p:nvPr/>
        </p:nvSpPr>
        <p:spPr bwMode="auto">
          <a:xfrm>
            <a:off x="5943600" y="4267200"/>
            <a:ext cx="1600200" cy="25908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1" name="Dowolny kształt 20"/>
          <p:cNvSpPr>
            <a:spLocks/>
          </p:cNvSpPr>
          <p:nvPr/>
        </p:nvSpPr>
        <p:spPr bwMode="auto">
          <a:xfrm>
            <a:off x="5943600" y="1371600"/>
            <a:ext cx="3200400" cy="289560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2" name="Dowolny kształt 21"/>
          <p:cNvSpPr>
            <a:spLocks/>
          </p:cNvSpPr>
          <p:nvPr/>
        </p:nvSpPr>
        <p:spPr bwMode="auto">
          <a:xfrm>
            <a:off x="5943600" y="1752600"/>
            <a:ext cx="3200400" cy="25146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3" name="Dowolny kształt 22"/>
          <p:cNvSpPr>
            <a:spLocks/>
          </p:cNvSpPr>
          <p:nvPr/>
        </p:nvSpPr>
        <p:spPr bwMode="auto">
          <a:xfrm>
            <a:off x="990600" y="4267200"/>
            <a:ext cx="4953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4" name="Dowolny kształt 23"/>
          <p:cNvSpPr>
            <a:spLocks/>
          </p:cNvSpPr>
          <p:nvPr/>
        </p:nvSpPr>
        <p:spPr bwMode="auto">
          <a:xfrm>
            <a:off x="533400" y="4267200"/>
            <a:ext cx="5334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5" name="Dowolny kształt 24"/>
          <p:cNvSpPr>
            <a:spLocks/>
          </p:cNvSpPr>
          <p:nvPr/>
        </p:nvSpPr>
        <p:spPr bwMode="auto">
          <a:xfrm>
            <a:off x="366824" y="2438400"/>
            <a:ext cx="5638800" cy="18288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6" name="Dowolny kształt 25"/>
          <p:cNvSpPr>
            <a:spLocks/>
          </p:cNvSpPr>
          <p:nvPr/>
        </p:nvSpPr>
        <p:spPr bwMode="auto">
          <a:xfrm>
            <a:off x="366824" y="2133600"/>
            <a:ext cx="5638800" cy="213360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7" name="Dowolny kształt 26"/>
          <p:cNvSpPr>
            <a:spLocks/>
          </p:cNvSpPr>
          <p:nvPr/>
        </p:nvSpPr>
        <p:spPr bwMode="auto">
          <a:xfrm>
            <a:off x="4572000" y="4267200"/>
            <a:ext cx="1371600" cy="259080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3" name="Symbol zastępczy tekstu 2"/>
          <p:cNvSpPr>
            <a:spLocks noGrp="1"/>
          </p:cNvSpPr>
          <p:nvPr>
            <p:ph type="body" idx="1"/>
          </p:nvPr>
        </p:nvSpPr>
        <p:spPr>
          <a:xfrm>
            <a:off x="706902" y="1351672"/>
            <a:ext cx="5718048" cy="977486"/>
          </a:xfrm>
        </p:spPr>
        <p:txBody>
          <a:bodyPr lIns="82296" tIns="45720" bIns="0" anchor="t"/>
          <a:lstStyle>
            <a:lvl1pPr marL="54864" indent="0">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pl-PL" smtClean="0"/>
              <a:t>Kliknij, aby edytować style wzorca tekstu</a:t>
            </a:r>
          </a:p>
        </p:txBody>
      </p:sp>
      <p:sp>
        <p:nvSpPr>
          <p:cNvPr id="4" name="Symbol zastępczy daty 3"/>
          <p:cNvSpPr>
            <a:spLocks noGrp="1"/>
          </p:cNvSpPr>
          <p:nvPr>
            <p:ph type="dt" sz="half" idx="10"/>
          </p:nvPr>
        </p:nvSpPr>
        <p:spPr/>
        <p:txBody>
          <a:bodyPr/>
          <a:lstStyle>
            <a:extLst/>
          </a:lstStyle>
          <a:p>
            <a:fld id="{8AA88DF5-1F59-495F-B4D0-27F0135BCD13}" type="datetime1">
              <a:rPr lang="en-US" smtClean="0"/>
              <a:t>4/7/2019</a:t>
            </a:fld>
            <a:endParaRPr lang="en-US"/>
          </a:p>
        </p:txBody>
      </p:sp>
      <p:sp>
        <p:nvSpPr>
          <p:cNvPr id="5" name="Symbol zastępczy stopki 4"/>
          <p:cNvSpPr>
            <a:spLocks noGrp="1"/>
          </p:cNvSpPr>
          <p:nvPr>
            <p:ph type="ftr" sz="quarter" idx="11"/>
          </p:nvPr>
        </p:nvSpPr>
        <p:spPr/>
        <p:txBody>
          <a:bodyPr/>
          <a:lstStyle>
            <a:extLst/>
          </a:lstStyle>
          <a:p>
            <a:endParaRPr lang="en-US"/>
          </a:p>
        </p:txBody>
      </p:sp>
      <p:sp>
        <p:nvSpPr>
          <p:cNvPr id="6" name="Symbol zastępczy numeru slajdu 5"/>
          <p:cNvSpPr>
            <a:spLocks noGrp="1"/>
          </p:cNvSpPr>
          <p:nvPr>
            <p:ph type="sldNum" sz="quarter" idx="12"/>
          </p:nvPr>
        </p:nvSpPr>
        <p:spPr/>
        <p:txBody>
          <a:bodyPr/>
          <a:lstStyle>
            <a:extLst/>
          </a:lstStyle>
          <a:p>
            <a:fld id="{6423116A-B10C-477B-8811-FFEE860C59BA}" type="slidenum">
              <a:rPr lang="en-US" smtClean="0"/>
              <a:t>‹#›</a:t>
            </a:fld>
            <a:endParaRPr lang="en-US"/>
          </a:p>
        </p:txBody>
      </p:sp>
      <p:sp>
        <p:nvSpPr>
          <p:cNvPr id="7" name="Prostokąt 6"/>
          <p:cNvSpPr/>
          <p:nvPr/>
        </p:nvSpPr>
        <p:spPr>
          <a:xfrm>
            <a:off x="363160" y="402264"/>
            <a:ext cx="850392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ytuł 1"/>
          <p:cNvSpPr>
            <a:spLocks noGrp="1"/>
          </p:cNvSpPr>
          <p:nvPr>
            <p:ph type="title"/>
          </p:nvPr>
        </p:nvSpPr>
        <p:spPr>
          <a:xfrm>
            <a:off x="706902" y="512064"/>
            <a:ext cx="8156448" cy="777240"/>
          </a:xfrm>
        </p:spPr>
        <p:txBody>
          <a:bodyPr tIns="64008"/>
          <a:lstStyle>
            <a:lvl1pPr algn="l">
              <a:buNone/>
              <a:defRPr sz="3800" b="0" cap="none" spc="-150" baseline="0"/>
            </a:lvl1pPr>
            <a:extLst/>
          </a:lstStyle>
          <a:p>
            <a:r>
              <a:rPr kumimoji="0" lang="pl-PL" smtClean="0"/>
              <a:t>Kliknij, aby edytować styl</a:t>
            </a:r>
            <a:endParaRPr kumimoji="0" lang="en-US"/>
          </a:p>
        </p:txBody>
      </p:sp>
      <p:sp>
        <p:nvSpPr>
          <p:cNvPr id="8" name="Prostokąt 7"/>
          <p:cNvSpPr/>
          <p:nvPr/>
        </p:nvSpPr>
        <p:spPr>
          <a:xfrm flipH="1">
            <a:off x="371538"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9" name="Prostokąt 8"/>
          <p:cNvSpPr/>
          <p:nvPr/>
        </p:nvSpPr>
        <p:spPr>
          <a:xfrm flipH="1">
            <a:off x="411109"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0" name="Prostokąt 9"/>
          <p:cNvSpPr/>
          <p:nvPr/>
        </p:nvSpPr>
        <p:spPr>
          <a:xfrm flipH="1">
            <a:off x="44845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Prostokąt 10"/>
          <p:cNvSpPr/>
          <p:nvPr/>
        </p:nvSpPr>
        <p:spPr>
          <a:xfrm flipH="1">
            <a:off x="476702"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2" name="Prostokąt 11"/>
          <p:cNvSpPr/>
          <p:nvPr/>
        </p:nvSpPr>
        <p:spPr>
          <a:xfrm>
            <a:off x="500478"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a:xfrm>
            <a:off x="457200" y="512064"/>
            <a:ext cx="8229600" cy="914400"/>
          </a:xfrm>
        </p:spPr>
        <p:txBody>
          <a:bodyPr/>
          <a:lstStyle>
            <a:extLst/>
          </a:lstStyle>
          <a:p>
            <a:r>
              <a:rPr kumimoji="0" lang="pl-PL" smtClean="0"/>
              <a:t>Kliknij, aby edytować styl</a:t>
            </a:r>
            <a:endParaRPr kumimoji="0" lang="en-US"/>
          </a:p>
        </p:txBody>
      </p:sp>
      <p:sp>
        <p:nvSpPr>
          <p:cNvPr id="3" name="Symbol zastępczy zawartości 2"/>
          <p:cNvSpPr>
            <a:spLocks noGrp="1"/>
          </p:cNvSpPr>
          <p:nvPr>
            <p:ph sz="half" idx="1"/>
          </p:nvPr>
        </p:nvSpPr>
        <p:spPr>
          <a:xfrm>
            <a:off x="464344" y="1770501"/>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pl-PL" smtClean="0"/>
              <a:t>Kliknij, aby edytować style wzorca tekstu</a:t>
            </a:r>
          </a:p>
          <a:p>
            <a:pPr lvl="1" eaLnBrk="1" latinLnBrk="0" hangingPunct="1"/>
            <a:r>
              <a:rPr lang="pl-PL" smtClean="0"/>
              <a:t>Drugi poziom</a:t>
            </a:r>
          </a:p>
          <a:p>
            <a:pPr lvl="2" eaLnBrk="1" latinLnBrk="0" hangingPunct="1"/>
            <a:r>
              <a:rPr lang="pl-PL" smtClean="0"/>
              <a:t>Trzeci poziom</a:t>
            </a:r>
          </a:p>
          <a:p>
            <a:pPr lvl="3" eaLnBrk="1" latinLnBrk="0" hangingPunct="1"/>
            <a:r>
              <a:rPr lang="pl-PL" smtClean="0"/>
              <a:t>Czwarty poziom</a:t>
            </a:r>
          </a:p>
          <a:p>
            <a:pPr lvl="4" eaLnBrk="1" latinLnBrk="0" hangingPunct="1"/>
            <a:r>
              <a:rPr lang="pl-PL" smtClean="0"/>
              <a:t>Piąty poziom</a:t>
            </a:r>
            <a:endParaRPr kumimoji="0" lang="en-US"/>
          </a:p>
        </p:txBody>
      </p:sp>
      <p:sp>
        <p:nvSpPr>
          <p:cNvPr id="4" name="Symbol zastępczy zawartości 3"/>
          <p:cNvSpPr>
            <a:spLocks noGrp="1"/>
          </p:cNvSpPr>
          <p:nvPr>
            <p:ph sz="half" idx="2"/>
          </p:nvPr>
        </p:nvSpPr>
        <p:spPr>
          <a:xfrm>
            <a:off x="4655344" y="1770501"/>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pl-PL" smtClean="0"/>
              <a:t>Kliknij, aby edytować style wzorca tekstu</a:t>
            </a:r>
          </a:p>
          <a:p>
            <a:pPr lvl="1" eaLnBrk="1" latinLnBrk="0" hangingPunct="1"/>
            <a:r>
              <a:rPr lang="pl-PL" smtClean="0"/>
              <a:t>Drugi poziom</a:t>
            </a:r>
          </a:p>
          <a:p>
            <a:pPr lvl="2" eaLnBrk="1" latinLnBrk="0" hangingPunct="1"/>
            <a:r>
              <a:rPr lang="pl-PL" smtClean="0"/>
              <a:t>Trzeci poziom</a:t>
            </a:r>
          </a:p>
          <a:p>
            <a:pPr lvl="3" eaLnBrk="1" latinLnBrk="0" hangingPunct="1"/>
            <a:r>
              <a:rPr lang="pl-PL" smtClean="0"/>
              <a:t>Czwarty poziom</a:t>
            </a:r>
          </a:p>
          <a:p>
            <a:pPr lvl="4" eaLnBrk="1" latinLnBrk="0" hangingPunct="1"/>
            <a:r>
              <a:rPr lang="pl-PL" smtClean="0"/>
              <a:t>Piąty poziom</a:t>
            </a:r>
            <a:endParaRPr kumimoji="0" lang="en-US"/>
          </a:p>
        </p:txBody>
      </p:sp>
      <p:sp>
        <p:nvSpPr>
          <p:cNvPr id="5" name="Symbol zastępczy daty 4"/>
          <p:cNvSpPr>
            <a:spLocks noGrp="1"/>
          </p:cNvSpPr>
          <p:nvPr>
            <p:ph type="dt" sz="half" idx="10"/>
          </p:nvPr>
        </p:nvSpPr>
        <p:spPr/>
        <p:txBody>
          <a:bodyPr/>
          <a:lstStyle>
            <a:extLst/>
          </a:lstStyle>
          <a:p>
            <a:fld id="{C2C2A9CF-CB52-4988-9C6C-CD7CE726FB0C}" type="datetime1">
              <a:rPr lang="en-US" smtClean="0"/>
              <a:t>4/7/2019</a:t>
            </a:fld>
            <a:endParaRPr lang="en-US"/>
          </a:p>
        </p:txBody>
      </p:sp>
      <p:sp>
        <p:nvSpPr>
          <p:cNvPr id="6" name="Symbol zastępczy stopki 5"/>
          <p:cNvSpPr>
            <a:spLocks noGrp="1"/>
          </p:cNvSpPr>
          <p:nvPr>
            <p:ph type="ftr" sz="quarter" idx="11"/>
          </p:nvPr>
        </p:nvSpPr>
        <p:spPr/>
        <p:txBody>
          <a:bodyPr/>
          <a:lstStyle>
            <a:extLst/>
          </a:lstStyle>
          <a:p>
            <a:endParaRPr lang="en-US"/>
          </a:p>
        </p:txBody>
      </p:sp>
      <p:sp>
        <p:nvSpPr>
          <p:cNvPr id="7" name="Symbol zastępczy numeru slajdu 6"/>
          <p:cNvSpPr>
            <a:spLocks noGrp="1"/>
          </p:cNvSpPr>
          <p:nvPr>
            <p:ph type="sldNum" sz="quarter" idx="12"/>
          </p:nvPr>
        </p:nvSpPr>
        <p:spPr/>
        <p:txBody>
          <a:bodyPr/>
          <a:lstStyle>
            <a:extLst/>
          </a:lstStyle>
          <a:p>
            <a:fld id="{6423116A-B10C-477B-8811-FFEE860C59B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Porównanie">
    <p:spTree>
      <p:nvGrpSpPr>
        <p:cNvPr id="1" name=""/>
        <p:cNvGrpSpPr/>
        <p:nvPr/>
      </p:nvGrpSpPr>
      <p:grpSpPr>
        <a:xfrm>
          <a:off x="0" y="0"/>
          <a:ext cx="0" cy="0"/>
          <a:chOff x="0" y="0"/>
          <a:chExt cx="0" cy="0"/>
        </a:xfrm>
      </p:grpSpPr>
      <p:sp>
        <p:nvSpPr>
          <p:cNvPr id="25" name="Prostokąt 24"/>
          <p:cNvSpPr/>
          <p:nvPr/>
        </p:nvSpPr>
        <p:spPr>
          <a:xfrm>
            <a:off x="0" y="402265"/>
            <a:ext cx="886708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ytuł 1"/>
          <p:cNvSpPr>
            <a:spLocks noGrp="1"/>
          </p:cNvSpPr>
          <p:nvPr>
            <p:ph type="title"/>
          </p:nvPr>
        </p:nvSpPr>
        <p:spPr>
          <a:xfrm>
            <a:off x="504824" y="512064"/>
            <a:ext cx="7772400" cy="914400"/>
          </a:xfrm>
        </p:spPr>
        <p:txBody>
          <a:bodyPr anchor="t"/>
          <a:lstStyle>
            <a:lvl1pPr>
              <a:defRPr sz="4000"/>
            </a:lvl1pPr>
            <a:extLst/>
          </a:lstStyle>
          <a:p>
            <a:r>
              <a:rPr kumimoji="0" lang="pl-PL" smtClean="0"/>
              <a:t>Kliknij, aby edytować styl</a:t>
            </a:r>
            <a:endParaRPr kumimoji="0" lang="en-US"/>
          </a:p>
        </p:txBody>
      </p:sp>
      <p:sp>
        <p:nvSpPr>
          <p:cNvPr id="3" name="Symbol zastępczy tekstu 2"/>
          <p:cNvSpPr>
            <a:spLocks noGrp="1"/>
          </p:cNvSpPr>
          <p:nvPr>
            <p:ph type="body" idx="1"/>
          </p:nvPr>
        </p:nvSpPr>
        <p:spPr>
          <a:xfrm>
            <a:off x="457200" y="1809750"/>
            <a:ext cx="4040188"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pl-PL" smtClean="0"/>
              <a:t>Kliknij, aby edytować style wzorca tekstu</a:t>
            </a:r>
          </a:p>
        </p:txBody>
      </p:sp>
      <p:sp>
        <p:nvSpPr>
          <p:cNvPr id="4" name="Symbol zastępczy tekstu 3"/>
          <p:cNvSpPr>
            <a:spLocks noGrp="1"/>
          </p:cNvSpPr>
          <p:nvPr>
            <p:ph type="body" sz="half" idx="3"/>
          </p:nvPr>
        </p:nvSpPr>
        <p:spPr>
          <a:xfrm>
            <a:off x="4645025" y="1809750"/>
            <a:ext cx="4041775"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pl-PL" smtClean="0"/>
              <a:t>Kliknij, aby edytować style wzorca tekstu</a:t>
            </a:r>
          </a:p>
        </p:txBody>
      </p:sp>
      <p:sp>
        <p:nvSpPr>
          <p:cNvPr id="5" name="Symbol zastępczy zawartości 4"/>
          <p:cNvSpPr>
            <a:spLocks noGrp="1"/>
          </p:cNvSpPr>
          <p:nvPr>
            <p:ph sz="quarter" idx="2"/>
          </p:nvPr>
        </p:nvSpPr>
        <p:spPr>
          <a:xfrm>
            <a:off x="457200" y="2459037"/>
            <a:ext cx="4040188"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pl-PL" smtClean="0"/>
              <a:t>Kliknij, aby edytować style wzorca tekstu</a:t>
            </a:r>
          </a:p>
          <a:p>
            <a:pPr lvl="1" eaLnBrk="1" latinLnBrk="0" hangingPunct="1"/>
            <a:r>
              <a:rPr lang="pl-PL" smtClean="0"/>
              <a:t>Drugi poziom</a:t>
            </a:r>
          </a:p>
          <a:p>
            <a:pPr lvl="2" eaLnBrk="1" latinLnBrk="0" hangingPunct="1"/>
            <a:r>
              <a:rPr lang="pl-PL" smtClean="0"/>
              <a:t>Trzeci poziom</a:t>
            </a:r>
          </a:p>
          <a:p>
            <a:pPr lvl="3" eaLnBrk="1" latinLnBrk="0" hangingPunct="1"/>
            <a:r>
              <a:rPr lang="pl-PL" smtClean="0"/>
              <a:t>Czwarty poziom</a:t>
            </a:r>
          </a:p>
          <a:p>
            <a:pPr lvl="4" eaLnBrk="1" latinLnBrk="0" hangingPunct="1"/>
            <a:r>
              <a:rPr lang="pl-PL" smtClean="0"/>
              <a:t>Piąty poziom</a:t>
            </a:r>
            <a:endParaRPr kumimoji="0" lang="en-US"/>
          </a:p>
        </p:txBody>
      </p:sp>
      <p:sp>
        <p:nvSpPr>
          <p:cNvPr id="6" name="Symbol zastępczy zawartości 5"/>
          <p:cNvSpPr>
            <a:spLocks noGrp="1"/>
          </p:cNvSpPr>
          <p:nvPr>
            <p:ph sz="quarter" idx="4"/>
          </p:nvPr>
        </p:nvSpPr>
        <p:spPr>
          <a:xfrm>
            <a:off x="4645025" y="2459037"/>
            <a:ext cx="4041775"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pl-PL" smtClean="0"/>
              <a:t>Kliknij, aby edytować style wzorca tekstu</a:t>
            </a:r>
          </a:p>
          <a:p>
            <a:pPr lvl="1" eaLnBrk="1" latinLnBrk="0" hangingPunct="1"/>
            <a:r>
              <a:rPr lang="pl-PL" smtClean="0"/>
              <a:t>Drugi poziom</a:t>
            </a:r>
          </a:p>
          <a:p>
            <a:pPr lvl="2" eaLnBrk="1" latinLnBrk="0" hangingPunct="1"/>
            <a:r>
              <a:rPr lang="pl-PL" smtClean="0"/>
              <a:t>Trzeci poziom</a:t>
            </a:r>
          </a:p>
          <a:p>
            <a:pPr lvl="3" eaLnBrk="1" latinLnBrk="0" hangingPunct="1"/>
            <a:r>
              <a:rPr lang="pl-PL" smtClean="0"/>
              <a:t>Czwarty poziom</a:t>
            </a:r>
          </a:p>
          <a:p>
            <a:pPr lvl="4" eaLnBrk="1" latinLnBrk="0" hangingPunct="1"/>
            <a:r>
              <a:rPr lang="pl-PL" smtClean="0"/>
              <a:t>Piąty poziom</a:t>
            </a:r>
            <a:endParaRPr kumimoji="0" lang="en-US"/>
          </a:p>
        </p:txBody>
      </p:sp>
      <p:sp>
        <p:nvSpPr>
          <p:cNvPr id="7" name="Symbol zastępczy daty 6"/>
          <p:cNvSpPr>
            <a:spLocks noGrp="1"/>
          </p:cNvSpPr>
          <p:nvPr>
            <p:ph type="dt" sz="half" idx="10"/>
          </p:nvPr>
        </p:nvSpPr>
        <p:spPr/>
        <p:txBody>
          <a:bodyPr/>
          <a:lstStyle>
            <a:extLst/>
          </a:lstStyle>
          <a:p>
            <a:fld id="{C41640C7-552F-46C9-9ACD-4D57A1E16295}" type="datetime1">
              <a:rPr lang="en-US" smtClean="0"/>
              <a:t>4/7/2019</a:t>
            </a:fld>
            <a:endParaRPr lang="en-US"/>
          </a:p>
        </p:txBody>
      </p:sp>
      <p:sp>
        <p:nvSpPr>
          <p:cNvPr id="8" name="Symbol zastępczy stopki 7"/>
          <p:cNvSpPr>
            <a:spLocks noGrp="1"/>
          </p:cNvSpPr>
          <p:nvPr>
            <p:ph type="ftr" sz="quarter" idx="11"/>
          </p:nvPr>
        </p:nvSpPr>
        <p:spPr/>
        <p:txBody>
          <a:bodyPr/>
          <a:lstStyle>
            <a:extLst/>
          </a:lstStyle>
          <a:p>
            <a:endParaRPr lang="en-US"/>
          </a:p>
        </p:txBody>
      </p:sp>
      <p:sp>
        <p:nvSpPr>
          <p:cNvPr id="9" name="Symbol zastępczy numeru slajdu 8"/>
          <p:cNvSpPr>
            <a:spLocks noGrp="1"/>
          </p:cNvSpPr>
          <p:nvPr>
            <p:ph type="sldNum" sz="quarter" idx="12"/>
          </p:nvPr>
        </p:nvSpPr>
        <p:spPr/>
        <p:txBody>
          <a:bodyPr/>
          <a:lstStyle>
            <a:extLst/>
          </a:lstStyle>
          <a:p>
            <a:fld id="{6423116A-B10C-477B-8811-FFEE860C59BA}" type="slidenum">
              <a:rPr lang="en-US" smtClean="0"/>
              <a:t>‹#›</a:t>
            </a:fld>
            <a:endParaRPr lang="en-US"/>
          </a:p>
        </p:txBody>
      </p:sp>
      <p:sp>
        <p:nvSpPr>
          <p:cNvPr id="16" name="Prostokąt 15"/>
          <p:cNvSpPr/>
          <p:nvPr/>
        </p:nvSpPr>
        <p:spPr>
          <a:xfrm>
            <a:off x="87790" y="680477"/>
            <a:ext cx="45720"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7" name="Prostokąt 16"/>
          <p:cNvSpPr/>
          <p:nvPr/>
        </p:nvSpPr>
        <p:spPr>
          <a:xfrm>
            <a:off x="47305"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8" name="Prostokąt 17"/>
          <p:cNvSpPr/>
          <p:nvPr/>
        </p:nvSpPr>
        <p:spPr>
          <a:xfrm>
            <a:off x="2825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9" name="Prostokąt 18"/>
          <p:cNvSpPr/>
          <p:nvPr/>
        </p:nvSpPr>
        <p:spPr>
          <a:xfrm>
            <a:off x="0"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0" name="Prostokąt 19"/>
          <p:cNvSpPr/>
          <p:nvPr/>
        </p:nvSpPr>
        <p:spPr>
          <a:xfrm flipH="1">
            <a:off x="149770"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1" name="Prostokąt 20"/>
          <p:cNvSpPr/>
          <p:nvPr/>
        </p:nvSpPr>
        <p:spPr>
          <a:xfrm flipH="1">
            <a:off x="189341"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2" name="Prostokąt 21"/>
          <p:cNvSpPr/>
          <p:nvPr/>
        </p:nvSpPr>
        <p:spPr>
          <a:xfrm flipH="1">
            <a:off x="22668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9" name="Prostokąt 28"/>
          <p:cNvSpPr/>
          <p:nvPr/>
        </p:nvSpPr>
        <p:spPr>
          <a:xfrm flipH="1">
            <a:off x="254934"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30" name="Prostokąt 29"/>
          <p:cNvSpPr/>
          <p:nvPr/>
        </p:nvSpPr>
        <p:spPr>
          <a:xfrm>
            <a:off x="278710"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a:xfrm>
            <a:off x="914400" y="512064"/>
            <a:ext cx="7772400" cy="914400"/>
          </a:xfrm>
        </p:spPr>
        <p:txBody>
          <a:bodyPr/>
          <a:lstStyle>
            <a:lvl1pPr>
              <a:defRPr sz="4000" cap="none" baseline="0"/>
            </a:lvl1pPr>
            <a:extLst/>
          </a:lstStyle>
          <a:p>
            <a:r>
              <a:rPr kumimoji="0" lang="pl-PL" smtClean="0"/>
              <a:t>Kliknij, aby edytować styl</a:t>
            </a:r>
            <a:endParaRPr kumimoji="0" lang="en-US"/>
          </a:p>
        </p:txBody>
      </p:sp>
      <p:sp>
        <p:nvSpPr>
          <p:cNvPr id="3" name="Symbol zastępczy daty 2"/>
          <p:cNvSpPr>
            <a:spLocks noGrp="1"/>
          </p:cNvSpPr>
          <p:nvPr>
            <p:ph type="dt" sz="half" idx="10"/>
          </p:nvPr>
        </p:nvSpPr>
        <p:spPr/>
        <p:txBody>
          <a:bodyPr/>
          <a:lstStyle>
            <a:extLst/>
          </a:lstStyle>
          <a:p>
            <a:fld id="{C894BBEF-59FF-4D61-A239-28F676A70C7B}" type="datetime1">
              <a:rPr lang="en-US" smtClean="0"/>
              <a:t>4/7/2019</a:t>
            </a:fld>
            <a:endParaRPr lang="en-US"/>
          </a:p>
        </p:txBody>
      </p:sp>
      <p:sp>
        <p:nvSpPr>
          <p:cNvPr id="4" name="Symbol zastępczy stopki 3"/>
          <p:cNvSpPr>
            <a:spLocks noGrp="1"/>
          </p:cNvSpPr>
          <p:nvPr>
            <p:ph type="ftr" sz="quarter" idx="11"/>
          </p:nvPr>
        </p:nvSpPr>
        <p:spPr/>
        <p:txBody>
          <a:bodyPr/>
          <a:lstStyle>
            <a:extLst/>
          </a:lstStyle>
          <a:p>
            <a:endParaRPr lang="en-US"/>
          </a:p>
        </p:txBody>
      </p:sp>
      <p:sp>
        <p:nvSpPr>
          <p:cNvPr id="5" name="Symbol zastępczy numeru slajdu 4"/>
          <p:cNvSpPr>
            <a:spLocks noGrp="1"/>
          </p:cNvSpPr>
          <p:nvPr>
            <p:ph type="sldNum" sz="quarter" idx="12"/>
          </p:nvPr>
        </p:nvSpPr>
        <p:spPr/>
        <p:txBody>
          <a:bodyPr/>
          <a:lstStyle>
            <a:extLst/>
          </a:lstStyle>
          <a:p>
            <a:fld id="{6423116A-B10C-477B-8811-FFEE860C59B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Pusty">
    <p:spTree>
      <p:nvGrpSpPr>
        <p:cNvPr id="1" name=""/>
        <p:cNvGrpSpPr/>
        <p:nvPr/>
      </p:nvGrpSpPr>
      <p:grpSpPr>
        <a:xfrm>
          <a:off x="0" y="0"/>
          <a:ext cx="0" cy="0"/>
          <a:chOff x="0" y="0"/>
          <a:chExt cx="0" cy="0"/>
        </a:xfrm>
      </p:grpSpPr>
      <p:sp>
        <p:nvSpPr>
          <p:cNvPr id="2" name="Symbol zastępczy daty 1"/>
          <p:cNvSpPr>
            <a:spLocks noGrp="1"/>
          </p:cNvSpPr>
          <p:nvPr>
            <p:ph type="dt" sz="half" idx="10"/>
          </p:nvPr>
        </p:nvSpPr>
        <p:spPr/>
        <p:txBody>
          <a:bodyPr/>
          <a:lstStyle>
            <a:extLst/>
          </a:lstStyle>
          <a:p>
            <a:fld id="{DA4D4145-4EE4-4C5A-B7C0-2F8DD5DF6E95}" type="datetime1">
              <a:rPr lang="en-US" smtClean="0"/>
              <a:t>4/7/2019</a:t>
            </a:fld>
            <a:endParaRPr lang="en-US"/>
          </a:p>
        </p:txBody>
      </p:sp>
      <p:sp>
        <p:nvSpPr>
          <p:cNvPr id="3" name="Symbol zastępczy stopki 2"/>
          <p:cNvSpPr>
            <a:spLocks noGrp="1"/>
          </p:cNvSpPr>
          <p:nvPr>
            <p:ph type="ftr" sz="quarter" idx="11"/>
          </p:nvPr>
        </p:nvSpPr>
        <p:spPr/>
        <p:txBody>
          <a:bodyPr/>
          <a:lstStyle>
            <a:extLst/>
          </a:lstStyle>
          <a:p>
            <a:endParaRPr lang="en-US"/>
          </a:p>
        </p:txBody>
      </p:sp>
      <p:sp>
        <p:nvSpPr>
          <p:cNvPr id="4" name="Symbol zastępczy numeru slajdu 3"/>
          <p:cNvSpPr>
            <a:spLocks noGrp="1"/>
          </p:cNvSpPr>
          <p:nvPr>
            <p:ph type="sldNum" sz="quarter" idx="12"/>
          </p:nvPr>
        </p:nvSpPr>
        <p:spPr/>
        <p:txBody>
          <a:bodyPr/>
          <a:lstStyle>
            <a:extLst/>
          </a:lstStyle>
          <a:p>
            <a:fld id="{6423116A-B10C-477B-8811-FFEE860C59B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85800" y="273050"/>
            <a:ext cx="8229600" cy="1162050"/>
          </a:xfrm>
        </p:spPr>
        <p:txBody>
          <a:bodyPr anchor="ctr"/>
          <a:lstStyle>
            <a:lvl1pPr algn="l">
              <a:buNone/>
              <a:defRPr sz="3600" b="0"/>
            </a:lvl1pPr>
            <a:extLst/>
          </a:lstStyle>
          <a:p>
            <a:r>
              <a:rPr kumimoji="0" lang="pl-PL" smtClean="0"/>
              <a:t>Kliknij, aby edytować styl</a:t>
            </a:r>
            <a:endParaRPr kumimoji="0" lang="en-US"/>
          </a:p>
        </p:txBody>
      </p:sp>
      <p:sp>
        <p:nvSpPr>
          <p:cNvPr id="3" name="Symbol zastępczy tekstu 2"/>
          <p:cNvSpPr>
            <a:spLocks noGrp="1"/>
          </p:cNvSpPr>
          <p:nvPr>
            <p:ph type="body" idx="2"/>
          </p:nvPr>
        </p:nvSpPr>
        <p:spPr>
          <a:xfrm>
            <a:off x="685800" y="1435100"/>
            <a:ext cx="2514600" cy="45720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eaLnBrk="1" latinLnBrk="0" hangingPunct="1"/>
            <a:r>
              <a:rPr kumimoji="0" lang="pl-PL" smtClean="0"/>
              <a:t>Kliknij, aby edytować style wzorca tekstu</a:t>
            </a:r>
          </a:p>
        </p:txBody>
      </p:sp>
      <p:sp>
        <p:nvSpPr>
          <p:cNvPr id="4" name="Symbol zastępczy zawartości 3"/>
          <p:cNvSpPr>
            <a:spLocks noGrp="1"/>
          </p:cNvSpPr>
          <p:nvPr>
            <p:ph sz="half" idx="1"/>
          </p:nvPr>
        </p:nvSpPr>
        <p:spPr>
          <a:xfrm>
            <a:off x="3429000" y="1435100"/>
            <a:ext cx="5486400"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pl-PL" smtClean="0"/>
              <a:t>Kliknij, aby edytować style wzorca tekstu</a:t>
            </a:r>
          </a:p>
          <a:p>
            <a:pPr lvl="1" eaLnBrk="1" latinLnBrk="0" hangingPunct="1"/>
            <a:r>
              <a:rPr lang="pl-PL" smtClean="0"/>
              <a:t>Drugi poziom</a:t>
            </a:r>
          </a:p>
          <a:p>
            <a:pPr lvl="2" eaLnBrk="1" latinLnBrk="0" hangingPunct="1"/>
            <a:r>
              <a:rPr lang="pl-PL" smtClean="0"/>
              <a:t>Trzeci poziom</a:t>
            </a:r>
          </a:p>
          <a:p>
            <a:pPr lvl="3" eaLnBrk="1" latinLnBrk="0" hangingPunct="1"/>
            <a:r>
              <a:rPr lang="pl-PL" smtClean="0"/>
              <a:t>Czwarty poziom</a:t>
            </a:r>
          </a:p>
          <a:p>
            <a:pPr lvl="4" eaLnBrk="1" latinLnBrk="0" hangingPunct="1"/>
            <a:r>
              <a:rPr lang="pl-PL" smtClean="0"/>
              <a:t>Piąty poziom</a:t>
            </a:r>
            <a:endParaRPr kumimoji="0" lang="en-US"/>
          </a:p>
        </p:txBody>
      </p:sp>
      <p:sp>
        <p:nvSpPr>
          <p:cNvPr id="5" name="Symbol zastępczy daty 4"/>
          <p:cNvSpPr>
            <a:spLocks noGrp="1"/>
          </p:cNvSpPr>
          <p:nvPr>
            <p:ph type="dt" sz="half" idx="10"/>
          </p:nvPr>
        </p:nvSpPr>
        <p:spPr/>
        <p:txBody>
          <a:bodyPr/>
          <a:lstStyle>
            <a:extLst/>
          </a:lstStyle>
          <a:p>
            <a:fld id="{30827625-BB83-4F87-8963-E33B8BE373BE}" type="datetime1">
              <a:rPr lang="en-US" smtClean="0"/>
              <a:t>4/7/2019</a:t>
            </a:fld>
            <a:endParaRPr lang="en-US"/>
          </a:p>
        </p:txBody>
      </p:sp>
      <p:sp>
        <p:nvSpPr>
          <p:cNvPr id="6" name="Symbol zastępczy stopki 5"/>
          <p:cNvSpPr>
            <a:spLocks noGrp="1"/>
          </p:cNvSpPr>
          <p:nvPr>
            <p:ph type="ftr" sz="quarter" idx="11"/>
          </p:nvPr>
        </p:nvSpPr>
        <p:spPr/>
        <p:txBody>
          <a:bodyPr/>
          <a:lstStyle>
            <a:extLst/>
          </a:lstStyle>
          <a:p>
            <a:endParaRPr lang="en-US"/>
          </a:p>
        </p:txBody>
      </p:sp>
      <p:sp>
        <p:nvSpPr>
          <p:cNvPr id="7" name="Symbol zastępczy numeru slajdu 6"/>
          <p:cNvSpPr>
            <a:spLocks noGrp="1"/>
          </p:cNvSpPr>
          <p:nvPr>
            <p:ph type="sldNum" sz="quarter" idx="12"/>
          </p:nvPr>
        </p:nvSpPr>
        <p:spPr/>
        <p:txBody>
          <a:bodyPr/>
          <a:lstStyle>
            <a:extLst/>
          </a:lstStyle>
          <a:p>
            <a:fld id="{6423116A-B10C-477B-8811-FFEE860C59B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8" name="Prostokąt 7"/>
          <p:cNvSpPr/>
          <p:nvPr/>
        </p:nvSpPr>
        <p:spPr>
          <a:xfrm>
            <a:off x="368032" y="0"/>
            <a:ext cx="8778240" cy="1878037"/>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cxnSp>
        <p:nvCxnSpPr>
          <p:cNvPr id="9" name="Łącznik prostoliniowy 8"/>
          <p:cNvCxnSpPr/>
          <p:nvPr/>
        </p:nvCxnSpPr>
        <p:spPr>
          <a:xfrm flipV="1">
            <a:off x="363195" y="1885028"/>
            <a:ext cx="8782622"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10" name="Grupa 9"/>
          <p:cNvGrpSpPr/>
          <p:nvPr/>
        </p:nvGrpSpPr>
        <p:grpSpPr>
          <a:xfrm rot="5400000">
            <a:off x="8514581" y="1219200"/>
            <a:ext cx="132763" cy="128466"/>
            <a:chOff x="6668087" y="1297746"/>
            <a:chExt cx="161840" cy="156602"/>
          </a:xfrm>
        </p:grpSpPr>
        <p:cxnSp>
          <p:nvCxnSpPr>
            <p:cNvPr id="15" name="Łącznik prostoliniowy 14"/>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Łącznik prostoliniowy 15"/>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Łącznik prostoliniowy 16"/>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ytuł 1"/>
          <p:cNvSpPr>
            <a:spLocks noGrp="1"/>
          </p:cNvSpPr>
          <p:nvPr>
            <p:ph type="title"/>
          </p:nvPr>
        </p:nvSpPr>
        <p:spPr bwMode="grayWhite">
          <a:xfrm>
            <a:off x="914400" y="441251"/>
            <a:ext cx="6858000" cy="701749"/>
          </a:xfrm>
        </p:spPr>
        <p:txBody>
          <a:bodyPr anchor="b"/>
          <a:lstStyle>
            <a:lvl1pPr algn="l">
              <a:buNone/>
              <a:defRPr sz="2100" b="0"/>
            </a:lvl1pPr>
            <a:extLst/>
          </a:lstStyle>
          <a:p>
            <a:r>
              <a:rPr kumimoji="0" lang="pl-PL" smtClean="0"/>
              <a:t>Kliknij, aby edytować styl</a:t>
            </a:r>
            <a:endParaRPr kumimoji="0" lang="en-US"/>
          </a:p>
        </p:txBody>
      </p:sp>
      <p:sp>
        <p:nvSpPr>
          <p:cNvPr id="3" name="Symbol zastępczy obrazu 2"/>
          <p:cNvSpPr>
            <a:spLocks noGrp="1"/>
          </p:cNvSpPr>
          <p:nvPr>
            <p:ph type="pic" idx="1"/>
          </p:nvPr>
        </p:nvSpPr>
        <p:spPr>
          <a:xfrm>
            <a:off x="368032" y="1893781"/>
            <a:ext cx="8778240" cy="4960144"/>
          </a:xfrm>
          <a:solidFill>
            <a:schemeClr val="bg2"/>
          </a:solidFill>
        </p:spPr>
        <p:txBody>
          <a:bodyPr/>
          <a:lstStyle>
            <a:lvl1pPr marL="0" indent="0">
              <a:buNone/>
              <a:defRPr sz="3200"/>
            </a:lvl1pPr>
            <a:extLst/>
          </a:lstStyle>
          <a:p>
            <a:r>
              <a:rPr kumimoji="0" lang="pl-PL" smtClean="0"/>
              <a:t>Kliknij ikonę, aby dodać obraz</a:t>
            </a:r>
            <a:endParaRPr kumimoji="0" lang="en-US"/>
          </a:p>
        </p:txBody>
      </p:sp>
      <p:sp>
        <p:nvSpPr>
          <p:cNvPr id="4" name="Symbol zastępczy tekstu 3"/>
          <p:cNvSpPr>
            <a:spLocks noGrp="1"/>
          </p:cNvSpPr>
          <p:nvPr>
            <p:ph type="body" sz="half" idx="2"/>
          </p:nvPr>
        </p:nvSpPr>
        <p:spPr bwMode="grayWhite">
          <a:xfrm>
            <a:off x="914400" y="1150144"/>
            <a:ext cx="6858000" cy="685800"/>
          </a:xfrm>
        </p:spPr>
        <p:txBody>
          <a:bodyPr/>
          <a:lstStyle>
            <a:lvl1pPr marL="27432" indent="0">
              <a:spcBef>
                <a:spcPts val="0"/>
              </a:spcBef>
              <a:buNone/>
              <a:defRPr sz="1400">
                <a:solidFill>
                  <a:srgbClr val="FFFFFF"/>
                </a:solidFill>
              </a:defRPr>
            </a:lvl1pPr>
            <a:lvl2pPr>
              <a:defRPr sz="1200"/>
            </a:lvl2pPr>
            <a:lvl3pPr>
              <a:defRPr sz="1000"/>
            </a:lvl3pPr>
            <a:lvl4pPr>
              <a:defRPr sz="900"/>
            </a:lvl4pPr>
            <a:lvl5pPr>
              <a:defRPr sz="900"/>
            </a:lvl5pPr>
            <a:extLst/>
          </a:lstStyle>
          <a:p>
            <a:pPr lvl="0" eaLnBrk="1" latinLnBrk="0" hangingPunct="1"/>
            <a:r>
              <a:rPr kumimoji="0" lang="pl-PL" smtClean="0"/>
              <a:t>Kliknij, aby edytować style wzorca tekstu</a:t>
            </a:r>
          </a:p>
        </p:txBody>
      </p:sp>
      <p:grpSp>
        <p:nvGrpSpPr>
          <p:cNvPr id="14" name="Grupa 13"/>
          <p:cNvGrpSpPr/>
          <p:nvPr/>
        </p:nvGrpSpPr>
        <p:grpSpPr>
          <a:xfrm rot="5400000">
            <a:off x="8666981" y="1371600"/>
            <a:ext cx="132763" cy="128466"/>
            <a:chOff x="6668087" y="1297746"/>
            <a:chExt cx="161840" cy="156602"/>
          </a:xfrm>
        </p:grpSpPr>
        <p:cxnSp>
          <p:nvCxnSpPr>
            <p:cNvPr id="11" name="Łącznik prostoliniowy 10"/>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 name="Łącznik prostoliniowy 11"/>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Łącznik prostoliniowy 12"/>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8" name="Grupa 17"/>
          <p:cNvGrpSpPr/>
          <p:nvPr/>
        </p:nvGrpSpPr>
        <p:grpSpPr>
          <a:xfrm rot="5400000">
            <a:off x="8320088" y="1474763"/>
            <a:ext cx="132763" cy="128466"/>
            <a:chOff x="6668087" y="1297746"/>
            <a:chExt cx="161840" cy="156602"/>
          </a:xfrm>
        </p:grpSpPr>
        <p:cxnSp>
          <p:nvCxnSpPr>
            <p:cNvPr id="19" name="Łącznik prostoliniowy 18"/>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 name="Łącznik prostoliniowy 19"/>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 name="Łącznik prostoliniowy 20"/>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5" name="Symbol zastępczy daty 4"/>
          <p:cNvSpPr>
            <a:spLocks noGrp="1"/>
          </p:cNvSpPr>
          <p:nvPr>
            <p:ph type="dt" sz="half" idx="10"/>
          </p:nvPr>
        </p:nvSpPr>
        <p:spPr>
          <a:xfrm>
            <a:off x="6477000" y="55499"/>
            <a:ext cx="2133600" cy="365125"/>
          </a:xfrm>
        </p:spPr>
        <p:txBody>
          <a:bodyPr/>
          <a:lstStyle>
            <a:extLst/>
          </a:lstStyle>
          <a:p>
            <a:fld id="{99883BBF-562C-4490-998E-CCBA1D0E4F54}" type="datetime1">
              <a:rPr lang="en-US" smtClean="0"/>
              <a:t>4/7/2019</a:t>
            </a:fld>
            <a:endParaRPr lang="en-US"/>
          </a:p>
        </p:txBody>
      </p:sp>
      <p:sp>
        <p:nvSpPr>
          <p:cNvPr id="6" name="Symbol zastępczy stopki 5"/>
          <p:cNvSpPr>
            <a:spLocks noGrp="1"/>
          </p:cNvSpPr>
          <p:nvPr>
            <p:ph type="ftr" sz="quarter" idx="11"/>
          </p:nvPr>
        </p:nvSpPr>
        <p:spPr>
          <a:xfrm>
            <a:off x="914400" y="55499"/>
            <a:ext cx="5562600" cy="365125"/>
          </a:xfrm>
        </p:spPr>
        <p:txBody>
          <a:bodyPr/>
          <a:lstStyle>
            <a:extLst/>
          </a:lstStyle>
          <a:p>
            <a:endParaRPr lang="en-US"/>
          </a:p>
        </p:txBody>
      </p:sp>
      <p:sp>
        <p:nvSpPr>
          <p:cNvPr id="7" name="Symbol zastępczy numeru slajdu 6"/>
          <p:cNvSpPr>
            <a:spLocks noGrp="1"/>
          </p:cNvSpPr>
          <p:nvPr>
            <p:ph type="sldNum" sz="quarter" idx="12"/>
          </p:nvPr>
        </p:nvSpPr>
        <p:spPr>
          <a:xfrm>
            <a:off x="8610600" y="55499"/>
            <a:ext cx="457200" cy="365125"/>
          </a:xfrm>
        </p:spPr>
        <p:txBody>
          <a:bodyPr/>
          <a:lstStyle>
            <a:extLst/>
          </a:lstStyle>
          <a:p>
            <a:fld id="{6423116A-B10C-477B-8811-FFEE860C59B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Prostokąt 6"/>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Prostokąt 7"/>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Prostokąt 8"/>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Prostokąt 9"/>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Prostokąt 10"/>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2" name="Prostokąt 11"/>
          <p:cNvSpPr/>
          <p:nvPr/>
        </p:nvSpPr>
        <p:spPr>
          <a:xfrm>
            <a:off x="309558" y="680477"/>
            <a:ext cx="45720"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5" name="Prostokąt 14"/>
          <p:cNvSpPr/>
          <p:nvPr/>
        </p:nvSpPr>
        <p:spPr>
          <a:xfrm>
            <a:off x="269073" y="680477"/>
            <a:ext cx="27432"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6" name="Prostokąt 15"/>
          <p:cNvSpPr/>
          <p:nvPr/>
        </p:nvSpPr>
        <p:spPr>
          <a:xfrm>
            <a:off x="250020"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7" name="Prostokąt 16"/>
          <p:cNvSpPr/>
          <p:nvPr/>
        </p:nvSpPr>
        <p:spPr>
          <a:xfrm>
            <a:off x="221768"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2" name="Symbol zastępczy tytułu 21"/>
          <p:cNvSpPr>
            <a:spLocks noGrp="1"/>
          </p:cNvSpPr>
          <p:nvPr>
            <p:ph type="title"/>
          </p:nvPr>
        </p:nvSpPr>
        <p:spPr>
          <a:xfrm>
            <a:off x="914400" y="512064"/>
            <a:ext cx="7772400" cy="914400"/>
          </a:xfrm>
          <a:prstGeom prst="rect">
            <a:avLst/>
          </a:prstGeom>
        </p:spPr>
        <p:txBody>
          <a:bodyPr vert="horz" anchor="t">
            <a:noAutofit/>
          </a:bodyPr>
          <a:lstStyle>
            <a:extLst/>
          </a:lstStyle>
          <a:p>
            <a:r>
              <a:rPr kumimoji="0" lang="pl-PL" smtClean="0"/>
              <a:t>Kliknij, aby edytować styl</a:t>
            </a:r>
            <a:endParaRPr kumimoji="0" lang="en-US"/>
          </a:p>
        </p:txBody>
      </p:sp>
      <p:sp>
        <p:nvSpPr>
          <p:cNvPr id="13" name="Symbol zastępczy tekstu 12"/>
          <p:cNvSpPr>
            <a:spLocks noGrp="1"/>
          </p:cNvSpPr>
          <p:nvPr>
            <p:ph type="body" idx="1"/>
          </p:nvPr>
        </p:nvSpPr>
        <p:spPr>
          <a:xfrm>
            <a:off x="914400" y="1783560"/>
            <a:ext cx="7772400" cy="4572000"/>
          </a:xfrm>
          <a:prstGeom prst="rect">
            <a:avLst/>
          </a:prstGeom>
        </p:spPr>
        <p:txBody>
          <a:bodyPr vert="horz">
            <a:normAutofit/>
          </a:bodyPr>
          <a:lstStyle>
            <a:extLst/>
          </a:lstStyle>
          <a:p>
            <a:pPr lvl="0" eaLnBrk="1" latinLnBrk="0" hangingPunct="1"/>
            <a:r>
              <a:rPr kumimoji="0" lang="pl-PL" smtClean="0"/>
              <a:t>Kliknij, aby edytować style wzorca tekstu</a:t>
            </a:r>
          </a:p>
          <a:p>
            <a:pPr lvl="1" eaLnBrk="1" latinLnBrk="0" hangingPunct="1"/>
            <a:r>
              <a:rPr kumimoji="0" lang="pl-PL" smtClean="0"/>
              <a:t>Drugi poziom</a:t>
            </a:r>
          </a:p>
          <a:p>
            <a:pPr lvl="2" eaLnBrk="1" latinLnBrk="0" hangingPunct="1"/>
            <a:r>
              <a:rPr kumimoji="0" lang="pl-PL" smtClean="0"/>
              <a:t>Trzeci poziom</a:t>
            </a:r>
          </a:p>
          <a:p>
            <a:pPr lvl="3" eaLnBrk="1" latinLnBrk="0" hangingPunct="1"/>
            <a:r>
              <a:rPr kumimoji="0" lang="pl-PL" smtClean="0"/>
              <a:t>Czwarty poziom</a:t>
            </a:r>
          </a:p>
          <a:p>
            <a:pPr lvl="4" eaLnBrk="1" latinLnBrk="0" hangingPunct="1"/>
            <a:r>
              <a:rPr kumimoji="0" lang="pl-PL" smtClean="0"/>
              <a:t>Piąty poziom</a:t>
            </a:r>
            <a:endParaRPr kumimoji="0" lang="en-US"/>
          </a:p>
        </p:txBody>
      </p:sp>
      <p:sp>
        <p:nvSpPr>
          <p:cNvPr id="14" name="Symbol zastępczy daty 13"/>
          <p:cNvSpPr>
            <a:spLocks noGrp="1"/>
          </p:cNvSpPr>
          <p:nvPr>
            <p:ph type="dt" sz="half" idx="2"/>
          </p:nvPr>
        </p:nvSpPr>
        <p:spPr>
          <a:xfrm>
            <a:off x="6477000" y="6416675"/>
            <a:ext cx="2133600" cy="365125"/>
          </a:xfrm>
          <a:prstGeom prst="rect">
            <a:avLst/>
          </a:prstGeom>
        </p:spPr>
        <p:txBody>
          <a:bodyPr vert="horz" anchor="b"/>
          <a:lstStyle>
            <a:lvl1pPr algn="l" eaLnBrk="1" latinLnBrk="0" hangingPunct="1">
              <a:defRPr kumimoji="0" sz="1100">
                <a:solidFill>
                  <a:schemeClr val="tx2"/>
                </a:solidFill>
              </a:defRPr>
            </a:lvl1pPr>
            <a:extLst/>
          </a:lstStyle>
          <a:p>
            <a:fld id="{A88C44B0-109D-4B27-B863-422B36659C29}" type="datetime1">
              <a:rPr lang="en-US" smtClean="0"/>
              <a:t>4/7/2019</a:t>
            </a:fld>
            <a:endParaRPr lang="en-US"/>
          </a:p>
        </p:txBody>
      </p:sp>
      <p:sp>
        <p:nvSpPr>
          <p:cNvPr id="3" name="Symbol zastępczy stopki 2"/>
          <p:cNvSpPr>
            <a:spLocks noGrp="1"/>
          </p:cNvSpPr>
          <p:nvPr>
            <p:ph type="ftr" sz="quarter" idx="3"/>
          </p:nvPr>
        </p:nvSpPr>
        <p:spPr>
          <a:xfrm>
            <a:off x="914400" y="6416675"/>
            <a:ext cx="5562600" cy="365125"/>
          </a:xfrm>
          <a:prstGeom prst="rect">
            <a:avLst/>
          </a:prstGeom>
        </p:spPr>
        <p:txBody>
          <a:bodyPr vert="horz" anchor="b"/>
          <a:lstStyle>
            <a:lvl1pPr algn="r" eaLnBrk="1" latinLnBrk="0" hangingPunct="1">
              <a:defRPr kumimoji="0" sz="1100">
                <a:solidFill>
                  <a:schemeClr val="tx2"/>
                </a:solidFill>
              </a:defRPr>
            </a:lvl1pPr>
            <a:extLst/>
          </a:lstStyle>
          <a:p>
            <a:endParaRPr lang="en-US"/>
          </a:p>
        </p:txBody>
      </p:sp>
      <p:sp>
        <p:nvSpPr>
          <p:cNvPr id="23" name="Symbol zastępczy numeru slajdu 22"/>
          <p:cNvSpPr>
            <a:spLocks noGrp="1"/>
          </p:cNvSpPr>
          <p:nvPr>
            <p:ph type="sldNum" sz="quarter" idx="4"/>
          </p:nvPr>
        </p:nvSpPr>
        <p:spPr>
          <a:xfrm>
            <a:off x="8610600" y="6416675"/>
            <a:ext cx="457200" cy="365125"/>
          </a:xfrm>
          <a:prstGeom prst="rect">
            <a:avLst/>
          </a:prstGeom>
        </p:spPr>
        <p:txBody>
          <a:bodyPr vert="horz" anchor="b"/>
          <a:lstStyle>
            <a:lvl1pPr algn="l" eaLnBrk="1" latinLnBrk="0" hangingPunct="1">
              <a:defRPr kumimoji="0" sz="1200">
                <a:solidFill>
                  <a:schemeClr val="tx2"/>
                </a:solidFill>
              </a:defRPr>
            </a:lvl1pPr>
            <a:extLst/>
          </a:lstStyle>
          <a:p>
            <a:fld id="{6423116A-B10C-477B-8811-FFEE860C59BA}"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4213" r:id="rId1"/>
    <p:sldLayoutId id="2147484214" r:id="rId2"/>
    <p:sldLayoutId id="2147484215" r:id="rId3"/>
    <p:sldLayoutId id="2147484216" r:id="rId4"/>
    <p:sldLayoutId id="2147484217" r:id="rId5"/>
    <p:sldLayoutId id="2147484218" r:id="rId6"/>
    <p:sldLayoutId id="2147484219" r:id="rId7"/>
    <p:sldLayoutId id="2147484220" r:id="rId8"/>
    <p:sldLayoutId id="2147484221" r:id="rId9"/>
    <p:sldLayoutId id="2147484222" r:id="rId10"/>
    <p:sldLayoutId id="2147484223" r:id="rId11"/>
  </p:sldLayoutIdLst>
  <p:hf hdr="0" ftr="0" dt="0"/>
  <p:txStyles>
    <p:title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p:titleStyle>
    <p:body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petri.com/what-is-windows-azure-iaa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medium.com/openwhisk/five-minute-intro-to-open-source-serverless-development-with-openwhisk-328b0ebfa160"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azure.microsoft.com/en-in/update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ocs.microsoft.com/en-us/azure/app-service/"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labs.play-with-docker.com/" TargetMode="External"/><Relationship Id="rId2" Type="http://schemas.openxmlformats.org/officeDocument/2006/relationships/hyperlink" Target="https://docs.microsoft.com/en-us/dotnet/machine-learning/tutorials/github-issue-classification"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Azure-Samples/html-docs-hello-world.git"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docs.microsoft.com/azure/app-service/deploy-zip"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docs.microsoft.com/pl-pl/azure/app-service/app-service-web-get-started-php"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slideshare.net/michalfurmankiewicz/10-legend-o-chmurze-microsoft-azure-micha-furmankiewicz"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docs.microsoft.com/en-us/azure/app-service/scripts/app-service-cli-deploy-staging-environment"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3" Type="http://schemas.openxmlformats.org/officeDocument/2006/relationships/hyperlink" Target="https://mywebappphp2019.azurewebsites.net/" TargetMode="External"/><Relationship Id="rId2" Type="http://schemas.openxmlformats.org/officeDocument/2006/relationships/hyperlink" Target="https://blogs.msdn.microsoft.com/benjaminperkins/2017/11/08/how-to-access-kudu-scm-for-an-azure-app-service-environment-ase" TargetMode="Externa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hyperlink" Target="https://mywebappphp1234.scm.azurewebsites.net/"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mywebappphp1234.scm.azurewebsites.net/azurejobs/#/jobs" TargetMode="External"/><Relationship Id="rId2" Type="http://schemas.openxmlformats.org/officeDocument/2006/relationships/hyperlink" Target="https://docs.microsoft.com/pl-pl/azure/app-service/web-sites-create-web-jobs" TargetMode="Externa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2" Type="http://schemas.openxmlformats.org/officeDocument/2006/relationships/hyperlink" Target="https://blogs.msdn.microsoft.com/azureossds/2015/04/28/executing-java-web-jobs-on-azure"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medium.com/@panan_songyu/how-to-write-a-azure-web-job-role-by-python-and-get-it-running-7e6560634430"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docs.microsoft.com/pl-pl/azure/app-service/app-service-web-tutorial-rest-api"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github.com/Azure-Samples/dotnet-core-api"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en.wikipedia.org/wiki/Microsoft_Azure#cite_note-24" TargetMode="External"/><Relationship Id="rId3" Type="http://schemas.openxmlformats.org/officeDocument/2006/relationships/hyperlink" Target="https://en.wikipedia.org/wiki/Ray_Ozzie" TargetMode="External"/><Relationship Id="rId7" Type="http://schemas.openxmlformats.org/officeDocument/2006/relationships/hyperlink" Target="https://en.wikipedia.org/wiki/Microsoft_Azure#cite_note-renaming-1" TargetMode="External"/><Relationship Id="rId2" Type="http://schemas.openxmlformats.org/officeDocument/2006/relationships/hyperlink" Target="https://en.wikipedia.org/wiki/Microsoft_Azure" TargetMode="External"/><Relationship Id="rId1" Type="http://schemas.openxmlformats.org/officeDocument/2006/relationships/slideLayout" Target="../slideLayouts/slideLayout2.xml"/><Relationship Id="rId6" Type="http://schemas.openxmlformats.org/officeDocument/2006/relationships/hyperlink" Target="https://en.wikipedia.org/wiki/Microsoft_Azure#cite_note-23" TargetMode="External"/><Relationship Id="rId5" Type="http://schemas.openxmlformats.org/officeDocument/2006/relationships/hyperlink" Target="https://en.wikipedia.org/wiki/.NET_Framework_4" TargetMode="External"/><Relationship Id="rId10" Type="http://schemas.openxmlformats.org/officeDocument/2006/relationships/image" Target="../media/image2.jpeg"/><Relationship Id="rId4" Type="http://schemas.openxmlformats.org/officeDocument/2006/relationships/hyperlink" Target="https://en.wikipedia.org/wiki/Professional_Developers_Conference" TargetMode="External"/><Relationship Id="rId9" Type="http://schemas.openxmlformats.org/officeDocument/2006/relationships/hyperlink" Target="https://en.wikipedia.org/wiki/Microsoft_Azure#cite_note-27"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localhost:5000/swagger"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swaggerdemo.azurewebsites.net/swagger/" TargetMode="External"/><Relationship Id="rId2" Type="http://schemas.openxmlformats.org/officeDocument/2006/relationships/hyperlink" Target="https://webappadminphp@swaggerdemo.scm.azurewebsites.net/SwaggerDemo.git"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docs.microsoft.com/pl-pl/azure/app-service/app-service-web-get-started-java"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azure.microsoft.com/en-us/blog/announcing-general-availability-of-azure-database-services-for-mysql-and-postgresql/"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azure.microsoft.com/pl-pl/blog/general-availability-of-app-service-on-linux-and-web-app-for-containers"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docs.microsoft.com/en-us/azure/mysql/concepts-firewall-rule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docs.microsoft.com/en-us/azure/mysql/concepts-firewall-rules"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docs.microsoft.com/en-us/azure/mysql/quickstart-create-mysql-server-database-using-azure-portal"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djkormo/wordpressfiles" TargetMode="Externa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azure.microsoft.com/pl-pl/services/cosmos-db" TargetMode="Externa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github.com/MicrosoftDocs/azure-docs/blob/master/articles/cosmos-db/sql-api-java-application.md"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s://docs.microsoft.com/en-us/azure/cosmos-db/sql-api-resources"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docs.microsoft.com/en-us/azure/cosmos-db/create-sql-api-dotnet#add-a-collection"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hyperlink" Target="https://docs.microsoft.com/en-us/azure/cosmos-db/sql-api-sql-query"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djkormo/azurewordpress" TargetMode="External"/><Relationship Id="rId2" Type="http://schemas.openxmlformats.org/officeDocument/2006/relationships/hyperlink" Target="https://docs.microsoft.com/pl-pl/azure/app-service/containers/quickstart-docker-go"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ctrTitle"/>
          </p:nvPr>
        </p:nvSpPr>
        <p:spPr>
          <a:xfrm>
            <a:off x="683568" y="548680"/>
            <a:ext cx="7772400" cy="1975104"/>
          </a:xfrm>
        </p:spPr>
        <p:txBody>
          <a:bodyPr/>
          <a:lstStyle/>
          <a:p>
            <a:r>
              <a:rPr lang="pl-PL" dirty="0" err="1"/>
              <a:t>P</a:t>
            </a:r>
            <a:r>
              <a:rPr lang="pl-PL" dirty="0" err="1" smtClean="0"/>
              <a:t>aas</a:t>
            </a:r>
            <a:r>
              <a:rPr lang="pl-PL" dirty="0" smtClean="0"/>
              <a:t> w </a:t>
            </a:r>
            <a:r>
              <a:rPr lang="pl-PL" dirty="0" err="1" smtClean="0"/>
              <a:t>Azure</a:t>
            </a:r>
            <a:r>
              <a:rPr lang="pl-PL" dirty="0" smtClean="0"/>
              <a:t> </a:t>
            </a:r>
            <a:endParaRPr lang="en-US" dirty="0"/>
          </a:p>
        </p:txBody>
      </p:sp>
      <p:sp>
        <p:nvSpPr>
          <p:cNvPr id="3" name="Podtytuł 2"/>
          <p:cNvSpPr>
            <a:spLocks noGrp="1"/>
          </p:cNvSpPr>
          <p:nvPr>
            <p:ph type="subTitle" idx="1"/>
          </p:nvPr>
        </p:nvSpPr>
        <p:spPr>
          <a:xfrm>
            <a:off x="827584" y="2276872"/>
            <a:ext cx="7772400" cy="1508760"/>
          </a:xfrm>
        </p:spPr>
        <p:txBody>
          <a:bodyPr>
            <a:normAutofit/>
          </a:bodyPr>
          <a:lstStyle/>
          <a:p>
            <a:r>
              <a:rPr lang="pl-PL" sz="3600" dirty="0" smtClean="0"/>
              <a:t>Krzysztof Pudłowski</a:t>
            </a:r>
          </a:p>
        </p:txBody>
      </p:sp>
      <p:sp>
        <p:nvSpPr>
          <p:cNvPr id="4" name="Podtytuł 2"/>
          <p:cNvSpPr txBox="1">
            <a:spLocks/>
          </p:cNvSpPr>
          <p:nvPr/>
        </p:nvSpPr>
        <p:spPr>
          <a:xfrm>
            <a:off x="979984" y="4797152"/>
            <a:ext cx="7772400" cy="1508760"/>
          </a:xfrm>
          <a:prstGeom prst="rect">
            <a:avLst/>
          </a:prstGeom>
        </p:spPr>
        <p:txBody>
          <a:bodyPr vert="horz" lIns="100584" tIns="45720" anchor="b">
            <a:normAutofit/>
          </a:bodyPr>
          <a:lstStyle>
            <a:lvl1pPr marL="0" indent="0" algn="l" rtl="0" eaLnBrk="1" latinLnBrk="0" hangingPunct="1">
              <a:spcBef>
                <a:spcPts val="0"/>
              </a:spcBef>
              <a:buClr>
                <a:schemeClr val="tx2"/>
              </a:buClr>
              <a:buSzPct val="95000"/>
              <a:buFont typeface="Wingdings"/>
              <a:buNone/>
              <a:defRPr kumimoji="0" sz="2000" kern="1200">
                <a:solidFill>
                  <a:schemeClr val="tx1"/>
                </a:solidFill>
                <a:latin typeface="+mn-lt"/>
                <a:ea typeface="+mn-ea"/>
                <a:cs typeface="+mn-cs"/>
              </a:defRPr>
            </a:lvl1pPr>
            <a:lvl2pPr marL="457200" indent="0" algn="ctr" rtl="0" eaLnBrk="1" latinLnBrk="0" hangingPunct="1">
              <a:spcBef>
                <a:spcPct val="20000"/>
              </a:spcBef>
              <a:buClr>
                <a:schemeClr val="accent2"/>
              </a:buClr>
              <a:buSzPct val="90000"/>
              <a:buFont typeface="Wingdings"/>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Font typeface="Wingdings 2"/>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Font typeface="Wingdings 3"/>
              <a:buNone/>
              <a:defRPr kumimoji="0" sz="2200" kern="1200">
                <a:solidFill>
                  <a:schemeClr val="tx1"/>
                </a:solidFill>
                <a:latin typeface="+mn-lt"/>
                <a:ea typeface="+mn-ea"/>
                <a:cs typeface="+mn-cs"/>
              </a:defRPr>
            </a:lvl4pPr>
            <a:lvl5pPr marL="1828800" indent="0" algn="ctr" rtl="0" eaLnBrk="1" latinLnBrk="0" hangingPunct="1">
              <a:spcBef>
                <a:spcPct val="20000"/>
              </a:spcBef>
              <a:buClr>
                <a:schemeClr val="accent3"/>
              </a:buClr>
              <a:buFont typeface="Wingdings 2"/>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3"/>
              </a:buClr>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4"/>
              </a:buClr>
              <a:buFont typeface="Wingdings 2"/>
              <a:buNone/>
              <a:defRPr kumimoji="0" sz="1600" kern="1200">
                <a:solidFill>
                  <a:schemeClr val="tx1"/>
                </a:solidFill>
                <a:latin typeface="+mn-lt"/>
                <a:ea typeface="+mn-ea"/>
                <a:cs typeface="+mn-cs"/>
              </a:defRPr>
            </a:lvl7pPr>
            <a:lvl8pPr marL="3200400" indent="0" algn="ctr" rtl="0" eaLnBrk="1" latinLnBrk="0" hangingPunct="1">
              <a:spcBef>
                <a:spcPct val="20000"/>
              </a:spcBef>
              <a:buClr>
                <a:schemeClr val="accent4"/>
              </a:buClr>
              <a:buFont typeface="Wingdings 2"/>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4"/>
              </a:buClr>
              <a:buFont typeface="Wingdings 2"/>
              <a:buNone/>
              <a:defRPr kumimoji="0" sz="1600" kern="1200">
                <a:solidFill>
                  <a:schemeClr val="tx1"/>
                </a:solidFill>
                <a:latin typeface="+mn-lt"/>
                <a:ea typeface="+mn-ea"/>
                <a:cs typeface="+mn-cs"/>
              </a:defRPr>
            </a:lvl9pPr>
            <a:extLst/>
          </a:lstStyle>
          <a:p>
            <a:pPr algn="r"/>
            <a:r>
              <a:rPr lang="pl-PL" sz="3600" dirty="0" smtClean="0"/>
              <a:t>Łowicz, 13.04.2019</a:t>
            </a:r>
          </a:p>
        </p:txBody>
      </p:sp>
    </p:spTree>
    <p:extLst>
      <p:ext uri="{BB962C8B-B14F-4D97-AF65-F5344CB8AC3E}">
        <p14:creationId xmlns:p14="http://schemas.microsoft.com/office/powerpoint/2010/main" val="7138981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smtClean="0"/>
              <a:t>Rodzaje chmur </a:t>
            </a:r>
            <a:r>
              <a:rPr lang="pl-PL" dirty="0" err="1" smtClean="0"/>
              <a:t>Azure</a:t>
            </a:r>
            <a:r>
              <a:rPr lang="pl-PL" dirty="0"/>
              <a:t/>
            </a:r>
            <a:br>
              <a:rPr lang="pl-PL" dirty="0"/>
            </a:br>
            <a:r>
              <a:rPr lang="pl-PL" dirty="0" smtClean="0"/>
              <a:t>podział „polityczny”</a:t>
            </a:r>
            <a:endParaRPr lang="en-US" dirty="0"/>
          </a:p>
        </p:txBody>
      </p:sp>
      <p:sp>
        <p:nvSpPr>
          <p:cNvPr id="2" name="Symbol zastępczy zawartości 1"/>
          <p:cNvSpPr>
            <a:spLocks noGrp="1"/>
          </p:cNvSpPr>
          <p:nvPr>
            <p:ph idx="1"/>
          </p:nvPr>
        </p:nvSpPr>
        <p:spPr/>
        <p:txBody>
          <a:bodyPr>
            <a:normAutofit/>
          </a:bodyPr>
          <a:lstStyle/>
          <a:p>
            <a:pPr marL="109728" indent="0">
              <a:buNone/>
            </a:pPr>
            <a:r>
              <a:rPr lang="en-US" dirty="0" err="1">
                <a:solidFill>
                  <a:srgbClr val="FFFF00"/>
                </a:solidFill>
                <a:latin typeface="Courier New" panose="02070309020205020404" pitchFamily="49" charset="0"/>
                <a:cs typeface="Courier New" panose="02070309020205020404" pitchFamily="49" charset="0"/>
              </a:rPr>
              <a:t>az</a:t>
            </a:r>
            <a:r>
              <a:rPr lang="en-US" dirty="0">
                <a:solidFill>
                  <a:srgbClr val="FFFF00"/>
                </a:solidFill>
                <a:latin typeface="Courier New" panose="02070309020205020404" pitchFamily="49" charset="0"/>
                <a:cs typeface="Courier New" panose="02070309020205020404" pitchFamily="49" charset="0"/>
              </a:rPr>
              <a:t> cloud list --output </a:t>
            </a:r>
            <a:r>
              <a:rPr lang="en-US" dirty="0" smtClean="0">
                <a:solidFill>
                  <a:srgbClr val="FFFF00"/>
                </a:solidFill>
                <a:latin typeface="Courier New" panose="02070309020205020404" pitchFamily="49" charset="0"/>
                <a:cs typeface="Courier New" panose="02070309020205020404" pitchFamily="49" charset="0"/>
              </a:rPr>
              <a:t>table</a:t>
            </a:r>
            <a:endParaRPr lang="pl-PL" dirty="0" smtClean="0">
              <a:solidFill>
                <a:srgbClr val="FFFF00"/>
              </a:solidFill>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pPr marL="109728" indent="0">
              <a:buNone/>
            </a:pPr>
            <a:r>
              <a:rPr lang="en-US" dirty="0" err="1">
                <a:latin typeface="Courier New" panose="02070309020205020404" pitchFamily="49" charset="0"/>
                <a:cs typeface="Courier New" panose="02070309020205020404" pitchFamily="49" charset="0"/>
              </a:rPr>
              <a:t>IsActive</a:t>
            </a:r>
            <a:r>
              <a:rPr lang="en-US" dirty="0">
                <a:latin typeface="Courier New" panose="02070309020205020404" pitchFamily="49" charset="0"/>
                <a:cs typeface="Courier New" panose="02070309020205020404" pitchFamily="49" charset="0"/>
              </a:rPr>
              <a:t> </a:t>
            </a:r>
            <a:r>
              <a:rPr lang="pl-PL" dirty="0" smtClean="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Name</a:t>
            </a:r>
            <a:endParaRPr lang="en-US" dirty="0">
              <a:latin typeface="Courier New" panose="02070309020205020404" pitchFamily="49" charset="0"/>
              <a:cs typeface="Courier New" panose="02070309020205020404" pitchFamily="49" charset="0"/>
            </a:endParaRPr>
          </a:p>
          <a:p>
            <a:pPr marL="109728" indent="0">
              <a:buNone/>
            </a:pPr>
            <a:r>
              <a:rPr lang="en-US" dirty="0" smtClean="0">
                <a:latin typeface="Courier New" panose="02070309020205020404" pitchFamily="49" charset="0"/>
                <a:cs typeface="Courier New" panose="02070309020205020404" pitchFamily="49" charset="0"/>
              </a:rPr>
              <a:t>True     </a:t>
            </a:r>
            <a:r>
              <a:rPr lang="pl-PL" dirty="0">
                <a:latin typeface="Courier New" panose="02070309020205020404" pitchFamily="49" charset="0"/>
                <a:cs typeface="Courier New" panose="02070309020205020404" pitchFamily="49" charset="0"/>
              </a:rPr>
              <a:t>	</a:t>
            </a:r>
            <a:r>
              <a:rPr lang="en-US" b="1" dirty="0" err="1" smtClean="0">
                <a:latin typeface="Courier New" panose="02070309020205020404" pitchFamily="49" charset="0"/>
                <a:cs typeface="Courier New" panose="02070309020205020404" pitchFamily="49" charset="0"/>
              </a:rPr>
              <a:t>AzureCloud</a:t>
            </a:r>
            <a:r>
              <a:rPr lang="en-US" dirty="0" smtClean="0">
                <a:latin typeface="Courier New" panose="02070309020205020404" pitchFamily="49" charset="0"/>
                <a:cs typeface="Courier New" panose="02070309020205020404" pitchFamily="49" charset="0"/>
              </a:rPr>
              <a:t>         </a:t>
            </a:r>
            <a:r>
              <a:rPr lang="pl-PL" dirty="0" smtClean="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a:p>
            <a:pPr marL="109728" indent="0">
              <a:buNone/>
            </a:pPr>
            <a:r>
              <a:rPr lang="en-US" dirty="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AzureChinaCloud</a:t>
            </a:r>
            <a:r>
              <a:rPr lang="en-US" dirty="0" smtClean="0">
                <a:latin typeface="Courier New" panose="02070309020205020404" pitchFamily="49" charset="0"/>
                <a:cs typeface="Courier New" panose="02070309020205020404" pitchFamily="49" charset="0"/>
              </a:rPr>
              <a:t>    </a:t>
            </a:r>
            <a:r>
              <a:rPr lang="pl-PL" dirty="0" smtClean="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a:p>
            <a:pPr marL="109728" indent="0">
              <a:buNone/>
            </a:pPr>
            <a:r>
              <a:rPr lang="en-US" dirty="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AzureUSGovernment</a:t>
            </a:r>
            <a:endParaRPr lang="en-US" dirty="0">
              <a:latin typeface="Courier New" panose="02070309020205020404" pitchFamily="49" charset="0"/>
              <a:cs typeface="Courier New" panose="02070309020205020404" pitchFamily="49" charset="0"/>
            </a:endParaRPr>
          </a:p>
          <a:p>
            <a:pPr marL="109728" indent="0">
              <a:buNone/>
            </a:pPr>
            <a:r>
              <a:rPr lang="en-US" dirty="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AzureGermanCloud</a:t>
            </a:r>
            <a:r>
              <a:rPr lang="en-US" dirty="0" smtClean="0">
                <a:latin typeface="Courier New" panose="02070309020205020404" pitchFamily="49" charset="0"/>
                <a:cs typeface="Courier New" panose="02070309020205020404" pitchFamily="49" charset="0"/>
              </a:rPr>
              <a:t>   </a:t>
            </a:r>
            <a:r>
              <a:rPr lang="pl-PL" dirty="0" smtClean="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p:txBody>
      </p:sp>
      <p:sp>
        <p:nvSpPr>
          <p:cNvPr id="5" name="Symbol zastępczy numeru slajdu 4"/>
          <p:cNvSpPr>
            <a:spLocks noGrp="1"/>
          </p:cNvSpPr>
          <p:nvPr>
            <p:ph type="sldNum" sz="quarter" idx="12"/>
          </p:nvPr>
        </p:nvSpPr>
        <p:spPr/>
        <p:txBody>
          <a:bodyPr/>
          <a:lstStyle/>
          <a:p>
            <a:fld id="{6423116A-B10C-477B-8811-FFEE860C59BA}" type="slidenum">
              <a:rPr lang="en-US" smtClean="0"/>
              <a:t>10</a:t>
            </a:fld>
            <a:endParaRPr lang="en-US"/>
          </a:p>
        </p:txBody>
      </p:sp>
    </p:spTree>
    <p:extLst>
      <p:ext uri="{BB962C8B-B14F-4D97-AF65-F5344CB8AC3E}">
        <p14:creationId xmlns:p14="http://schemas.microsoft.com/office/powerpoint/2010/main" val="36260223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sz="3600" dirty="0" smtClean="0"/>
              <a:t>Rodzaje chmur – podział funkcjonalny</a:t>
            </a:r>
            <a:endParaRPr lang="en-US" sz="3600" dirty="0"/>
          </a:p>
        </p:txBody>
      </p:sp>
      <p:pic>
        <p:nvPicPr>
          <p:cNvPr id="5" name="Symbol zastępczy zawartości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9021" y="1784350"/>
            <a:ext cx="6801411" cy="4949112"/>
          </a:xfrm>
        </p:spPr>
      </p:pic>
      <p:sp>
        <p:nvSpPr>
          <p:cNvPr id="4" name="Symbol zastępczy numeru slajdu 3"/>
          <p:cNvSpPr>
            <a:spLocks noGrp="1"/>
          </p:cNvSpPr>
          <p:nvPr>
            <p:ph type="sldNum" sz="quarter" idx="12"/>
          </p:nvPr>
        </p:nvSpPr>
        <p:spPr/>
        <p:txBody>
          <a:bodyPr/>
          <a:lstStyle/>
          <a:p>
            <a:fld id="{6423116A-B10C-477B-8811-FFEE860C59BA}" type="slidenum">
              <a:rPr lang="en-US" smtClean="0"/>
              <a:t>11</a:t>
            </a:fld>
            <a:endParaRPr lang="en-US"/>
          </a:p>
        </p:txBody>
      </p:sp>
    </p:spTree>
    <p:extLst>
      <p:ext uri="{BB962C8B-B14F-4D97-AF65-F5344CB8AC3E}">
        <p14:creationId xmlns:p14="http://schemas.microsoft.com/office/powerpoint/2010/main" val="36942683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Wykres </a:t>
            </a:r>
            <a:r>
              <a:rPr lang="pl-PL" dirty="0"/>
              <a:t>G</a:t>
            </a:r>
            <a:r>
              <a:rPr lang="pl-PL" dirty="0" smtClean="0"/>
              <a:t>artnera</a:t>
            </a:r>
            <a:br>
              <a:rPr lang="pl-PL" dirty="0" smtClean="0"/>
            </a:br>
            <a:r>
              <a:rPr lang="en-US" sz="1600" dirty="0" smtClean="0"/>
              <a:t>https</a:t>
            </a:r>
            <a:r>
              <a:rPr lang="en-US" sz="1600" dirty="0"/>
              <a:t>://blogs.technet.microsoft.com/mkedziora/2014/07/16/co-to-jest-magiczny-kwadrat-gartnera-gartner-magic-quadrant/</a:t>
            </a:r>
          </a:p>
        </p:txBody>
      </p:sp>
      <p:sp>
        <p:nvSpPr>
          <p:cNvPr id="3" name="Symbol zastępczy zawartości 2"/>
          <p:cNvSpPr>
            <a:spLocks noGrp="1"/>
          </p:cNvSpPr>
          <p:nvPr>
            <p:ph idx="1"/>
          </p:nvPr>
        </p:nvSpPr>
        <p:spPr/>
        <p:txBody>
          <a:bodyPr/>
          <a:lstStyle/>
          <a:p>
            <a:endParaRPr lang="en-US"/>
          </a:p>
        </p:txBody>
      </p:sp>
      <p:sp>
        <p:nvSpPr>
          <p:cNvPr id="4" name="Symbol zastępczy numeru slajdu 3"/>
          <p:cNvSpPr>
            <a:spLocks noGrp="1"/>
          </p:cNvSpPr>
          <p:nvPr>
            <p:ph type="sldNum" sz="quarter" idx="12"/>
          </p:nvPr>
        </p:nvSpPr>
        <p:spPr/>
        <p:txBody>
          <a:bodyPr/>
          <a:lstStyle/>
          <a:p>
            <a:fld id="{6423116A-B10C-477B-8811-FFEE860C59BA}" type="slidenum">
              <a:rPr lang="en-US" smtClean="0"/>
              <a:t>12</a:t>
            </a:fld>
            <a:endParaRPr lang="en-US"/>
          </a:p>
        </p:txBody>
      </p:sp>
      <p:pic>
        <p:nvPicPr>
          <p:cNvPr id="1026" name="Picture 2" descr="https://mspoweruser.com/wp-content/uploads/2017/06/Magic-Quadrant-for-Iaa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700808"/>
            <a:ext cx="6048672" cy="4608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1981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Czym jest </a:t>
            </a:r>
            <a:r>
              <a:rPr lang="pl-PL" dirty="0"/>
              <a:t>P</a:t>
            </a:r>
            <a:r>
              <a:rPr lang="pl-PL" dirty="0" smtClean="0"/>
              <a:t>aaS</a:t>
            </a:r>
            <a:r>
              <a:rPr lang="pl-PL" dirty="0"/>
              <a:t/>
            </a:r>
            <a:br>
              <a:rPr lang="pl-PL" dirty="0"/>
            </a:br>
            <a:r>
              <a:rPr lang="pl-PL" sz="1400" dirty="0">
                <a:hlinkClick r:id="rId2"/>
              </a:rPr>
              <a:t>https://www.petri.com/what-is-windows-azure-iaas</a:t>
            </a:r>
            <a:endParaRPr lang="en-US" sz="1400" dirty="0"/>
          </a:p>
        </p:txBody>
      </p:sp>
      <p:sp>
        <p:nvSpPr>
          <p:cNvPr id="3" name="Symbol zastępczy zawartości 2"/>
          <p:cNvSpPr>
            <a:spLocks noGrp="1"/>
          </p:cNvSpPr>
          <p:nvPr>
            <p:ph idx="1"/>
          </p:nvPr>
        </p:nvSpPr>
        <p:spPr>
          <a:xfrm>
            <a:off x="1043608" y="1484784"/>
            <a:ext cx="7772400" cy="4572000"/>
          </a:xfrm>
        </p:spPr>
        <p:txBody>
          <a:bodyPr/>
          <a:lstStyle/>
          <a:p>
            <a:pPr marL="109728" indent="0">
              <a:buNone/>
            </a:pPr>
            <a:r>
              <a:rPr lang="pl-PL" dirty="0" smtClean="0"/>
              <a:t>Usługa– PaaS</a:t>
            </a:r>
            <a:endParaRPr lang="pl-PL" dirty="0"/>
          </a:p>
          <a:p>
            <a:endParaRPr lang="pl-PL" dirty="0" smtClean="0"/>
          </a:p>
          <a:p>
            <a:endParaRPr lang="pl-PL" dirty="0" smtClean="0"/>
          </a:p>
          <a:p>
            <a:endParaRPr lang="en-US" dirty="0"/>
          </a:p>
        </p:txBody>
      </p:sp>
      <p:sp>
        <p:nvSpPr>
          <p:cNvPr id="5" name="Symbol zastępczy numeru slajdu 4"/>
          <p:cNvSpPr>
            <a:spLocks noGrp="1"/>
          </p:cNvSpPr>
          <p:nvPr>
            <p:ph type="sldNum" sz="quarter" idx="12"/>
          </p:nvPr>
        </p:nvSpPr>
        <p:spPr/>
        <p:txBody>
          <a:bodyPr/>
          <a:lstStyle/>
          <a:p>
            <a:fld id="{6423116A-B10C-477B-8811-FFEE860C59BA}" type="slidenum">
              <a:rPr lang="en-US" smtClean="0"/>
              <a:t>13</a:t>
            </a:fld>
            <a:endParaRPr lang="en-US"/>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2060848"/>
            <a:ext cx="7962023" cy="3528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Strzałka zakrzywiona w lewo 6"/>
          <p:cNvSpPr/>
          <p:nvPr/>
        </p:nvSpPr>
        <p:spPr>
          <a:xfrm>
            <a:off x="5617045" y="1312218"/>
            <a:ext cx="936103" cy="1872208"/>
          </a:xfrm>
          <a:prstGeom prst="curved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759989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sz="3200" dirty="0" smtClean="0"/>
              <a:t>Rozwój usług/rozwój infrastruktury</a:t>
            </a:r>
            <a:r>
              <a:rPr lang="pl-PL" dirty="0"/>
              <a:t/>
            </a:r>
            <a:br>
              <a:rPr lang="pl-PL" dirty="0"/>
            </a:br>
            <a:r>
              <a:rPr lang="pl-PL" sz="1600" dirty="0">
                <a:hlinkClick r:id="rId2"/>
              </a:rPr>
              <a:t>https://</a:t>
            </a:r>
            <a:r>
              <a:rPr lang="pl-PL" sz="1600" dirty="0" smtClean="0">
                <a:hlinkClick r:id="rId2"/>
              </a:rPr>
              <a:t>medium.com/openwhisk/five-minute-intro-to-open-source-serverless-development-with-openwhisk-328b0ebfa160</a:t>
            </a:r>
            <a:r>
              <a:rPr lang="pl-PL" sz="1600" dirty="0" smtClean="0"/>
              <a:t/>
            </a:r>
            <a:br>
              <a:rPr lang="pl-PL" sz="1600" dirty="0" smtClean="0"/>
            </a:br>
            <a:endParaRPr lang="en-US" sz="1600" dirty="0"/>
          </a:p>
        </p:txBody>
      </p:sp>
      <p:sp>
        <p:nvSpPr>
          <p:cNvPr id="3" name="Symbol zastępczy zawartości 2"/>
          <p:cNvSpPr>
            <a:spLocks noGrp="1"/>
          </p:cNvSpPr>
          <p:nvPr>
            <p:ph idx="1"/>
          </p:nvPr>
        </p:nvSpPr>
        <p:spPr/>
        <p:txBody>
          <a:bodyPr/>
          <a:lstStyle/>
          <a:p>
            <a:endParaRPr lang="en-US" dirty="0"/>
          </a:p>
        </p:txBody>
      </p:sp>
      <p:sp>
        <p:nvSpPr>
          <p:cNvPr id="4" name="Symbol zastępczy numeru slajdu 3"/>
          <p:cNvSpPr>
            <a:spLocks noGrp="1"/>
          </p:cNvSpPr>
          <p:nvPr>
            <p:ph type="sldNum" sz="quarter" idx="12"/>
          </p:nvPr>
        </p:nvSpPr>
        <p:spPr/>
        <p:txBody>
          <a:bodyPr/>
          <a:lstStyle/>
          <a:p>
            <a:fld id="{6423116A-B10C-477B-8811-FFEE860C59BA}" type="slidenum">
              <a:rPr lang="en-US" smtClean="0"/>
              <a:t>14</a:t>
            </a:fld>
            <a:endParaRPr lang="en-US"/>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1844824"/>
            <a:ext cx="6912768" cy="4520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Łącznik prosty ze strzałką 5"/>
          <p:cNvCxnSpPr/>
          <p:nvPr/>
        </p:nvCxnSpPr>
        <p:spPr>
          <a:xfrm>
            <a:off x="4283968" y="2204864"/>
            <a:ext cx="2088232" cy="3312368"/>
          </a:xfrm>
          <a:prstGeom prst="straightConnector1">
            <a:avLst/>
          </a:prstGeom>
          <a:ln w="5715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00807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914400" y="512064"/>
            <a:ext cx="7772400" cy="1692800"/>
          </a:xfrm>
        </p:spPr>
        <p:txBody>
          <a:bodyPr/>
          <a:lstStyle/>
          <a:p>
            <a:r>
              <a:rPr lang="pl-PL" dirty="0" smtClean="0"/>
              <a:t>Jak szybko zmienia się kod </a:t>
            </a:r>
            <a:r>
              <a:rPr lang="pl-PL" dirty="0" err="1" smtClean="0"/>
              <a:t>Azure</a:t>
            </a:r>
            <a:r>
              <a:rPr lang="pl-PL" dirty="0"/>
              <a:t> </a:t>
            </a:r>
            <a:br>
              <a:rPr lang="pl-PL" dirty="0"/>
            </a:br>
            <a:r>
              <a:rPr lang="pl-PL" sz="1600" dirty="0">
                <a:hlinkClick r:id="rId2"/>
              </a:rPr>
              <a:t>https://</a:t>
            </a:r>
            <a:r>
              <a:rPr lang="pl-PL" sz="1600" dirty="0" smtClean="0">
                <a:hlinkClick r:id="rId2"/>
              </a:rPr>
              <a:t>azure.microsoft.com/en-in/updates</a:t>
            </a:r>
            <a:endParaRPr lang="en-US" sz="1600" dirty="0"/>
          </a:p>
        </p:txBody>
      </p:sp>
      <p:sp>
        <p:nvSpPr>
          <p:cNvPr id="3" name="Symbol zastępczy zawartości 2"/>
          <p:cNvSpPr>
            <a:spLocks noGrp="1"/>
          </p:cNvSpPr>
          <p:nvPr>
            <p:ph idx="1"/>
          </p:nvPr>
        </p:nvSpPr>
        <p:spPr>
          <a:xfrm>
            <a:off x="914400" y="2276872"/>
            <a:ext cx="7772400" cy="4078688"/>
          </a:xfrm>
        </p:spPr>
        <p:txBody>
          <a:bodyPr/>
          <a:lstStyle/>
          <a:p>
            <a:endParaRPr lang="en-US" dirty="0"/>
          </a:p>
        </p:txBody>
      </p:sp>
      <p:sp>
        <p:nvSpPr>
          <p:cNvPr id="4" name="Symbol zastępczy numeru slajdu 3"/>
          <p:cNvSpPr>
            <a:spLocks noGrp="1"/>
          </p:cNvSpPr>
          <p:nvPr>
            <p:ph type="sldNum" sz="quarter" idx="12"/>
          </p:nvPr>
        </p:nvSpPr>
        <p:spPr/>
        <p:txBody>
          <a:bodyPr/>
          <a:lstStyle/>
          <a:p>
            <a:fld id="{6423116A-B10C-477B-8811-FFEE860C59BA}" type="slidenum">
              <a:rPr lang="en-US" smtClean="0"/>
              <a:t>15</a:t>
            </a:fld>
            <a:endParaRPr lang="en-US"/>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2204864"/>
            <a:ext cx="6048672" cy="40020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91767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smtClean="0"/>
              <a:t>App</a:t>
            </a:r>
            <a:r>
              <a:rPr lang="pl-PL" dirty="0"/>
              <a:t> Service</a:t>
            </a:r>
            <a:br>
              <a:rPr lang="pl-PL" dirty="0"/>
            </a:br>
            <a:r>
              <a:rPr lang="pl-PL" sz="1600" dirty="0">
                <a:hlinkClick r:id="rId2"/>
              </a:rPr>
              <a:t>https://docs.microsoft.com/en-us/azure/app-service/</a:t>
            </a:r>
            <a:endParaRPr lang="en-US" sz="1600" dirty="0"/>
          </a:p>
        </p:txBody>
      </p:sp>
      <p:sp>
        <p:nvSpPr>
          <p:cNvPr id="3" name="Symbol zastępczy zawartości 2"/>
          <p:cNvSpPr>
            <a:spLocks noGrp="1"/>
          </p:cNvSpPr>
          <p:nvPr>
            <p:ph idx="1"/>
          </p:nvPr>
        </p:nvSpPr>
        <p:spPr/>
        <p:txBody>
          <a:bodyPr/>
          <a:lstStyle/>
          <a:p>
            <a:pPr marL="68580" indent="0">
              <a:buNone/>
            </a:pPr>
            <a:r>
              <a:rPr lang="pl-PL" dirty="0" smtClean="0"/>
              <a:t> </a:t>
            </a:r>
            <a:endParaRPr lang="en-US" dirty="0"/>
          </a:p>
        </p:txBody>
      </p:sp>
      <p:sp>
        <p:nvSpPr>
          <p:cNvPr id="4" name="Symbol zastępczy numeru slajdu 3"/>
          <p:cNvSpPr>
            <a:spLocks noGrp="1"/>
          </p:cNvSpPr>
          <p:nvPr>
            <p:ph type="sldNum" sz="quarter" idx="12"/>
          </p:nvPr>
        </p:nvSpPr>
        <p:spPr/>
        <p:txBody>
          <a:bodyPr/>
          <a:lstStyle/>
          <a:p>
            <a:fld id="{6423116A-B10C-477B-8811-FFEE860C59BA}" type="slidenum">
              <a:rPr lang="en-US" smtClean="0"/>
              <a:t>16</a:t>
            </a:fld>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1844824"/>
            <a:ext cx="6588596" cy="4621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08174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914400" y="512064"/>
            <a:ext cx="7772400" cy="1116736"/>
          </a:xfrm>
        </p:spPr>
        <p:txBody>
          <a:bodyPr/>
          <a:lstStyle/>
          <a:p>
            <a:r>
              <a:rPr lang="pl-PL" dirty="0" smtClean="0"/>
              <a:t>Architektura </a:t>
            </a:r>
            <a:r>
              <a:rPr lang="pl-PL" dirty="0" err="1" smtClean="0"/>
              <a:t>WebApp</a:t>
            </a:r>
            <a:r>
              <a:rPr lang="pl-PL" dirty="0" smtClean="0"/>
              <a:t/>
            </a:r>
            <a:br>
              <a:rPr lang="pl-PL" dirty="0" smtClean="0"/>
            </a:br>
            <a:r>
              <a:rPr lang="pl-PL" sz="2800" dirty="0" smtClean="0">
                <a:solidFill>
                  <a:srgbClr val="FF0000"/>
                </a:solidFill>
              </a:rPr>
              <a:t>Można zacząć tak…</a:t>
            </a:r>
            <a:endParaRPr lang="en-US" sz="2800" dirty="0">
              <a:solidFill>
                <a:srgbClr val="FF0000"/>
              </a:solidFill>
            </a:endParaRPr>
          </a:p>
        </p:txBody>
      </p:sp>
      <p:sp>
        <p:nvSpPr>
          <p:cNvPr id="4" name="Symbol zastępczy numeru slajdu 3"/>
          <p:cNvSpPr>
            <a:spLocks noGrp="1"/>
          </p:cNvSpPr>
          <p:nvPr>
            <p:ph type="sldNum" sz="quarter" idx="12"/>
          </p:nvPr>
        </p:nvSpPr>
        <p:spPr/>
        <p:txBody>
          <a:bodyPr/>
          <a:lstStyle/>
          <a:p>
            <a:fld id="{6423116A-B10C-477B-8811-FFEE860C59BA}" type="slidenum">
              <a:rPr lang="en-US" smtClean="0"/>
              <a:t>17</a:t>
            </a:fld>
            <a:endParaRPr lang="en-US"/>
          </a:p>
        </p:txBody>
      </p:sp>
      <p:sp>
        <p:nvSpPr>
          <p:cNvPr id="3" name="Symbol zastępczy zawartości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3040" y="1844824"/>
            <a:ext cx="7786638" cy="44292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80359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914400" y="512064"/>
            <a:ext cx="7772400" cy="1332760"/>
          </a:xfrm>
        </p:spPr>
        <p:txBody>
          <a:bodyPr/>
          <a:lstStyle/>
          <a:p>
            <a:r>
              <a:rPr lang="pl-PL" dirty="0" smtClean="0"/>
              <a:t>Architektura </a:t>
            </a:r>
            <a:r>
              <a:rPr lang="pl-PL" dirty="0" err="1" smtClean="0"/>
              <a:t>WebApp</a:t>
            </a:r>
            <a:r>
              <a:rPr lang="pl-PL" dirty="0" smtClean="0"/>
              <a:t/>
            </a:r>
            <a:br>
              <a:rPr lang="pl-PL" dirty="0" smtClean="0"/>
            </a:br>
            <a:r>
              <a:rPr lang="pl-PL" sz="2800" dirty="0" smtClean="0">
                <a:solidFill>
                  <a:srgbClr val="00B050"/>
                </a:solidFill>
              </a:rPr>
              <a:t>Zrobimy to tak…</a:t>
            </a:r>
            <a:r>
              <a:rPr lang="pl-PL" dirty="0" smtClean="0"/>
              <a:t/>
            </a:r>
            <a:br>
              <a:rPr lang="pl-PL" dirty="0" smtClean="0"/>
            </a:br>
            <a:endParaRPr lang="en-US" dirty="0"/>
          </a:p>
        </p:txBody>
      </p:sp>
      <p:sp>
        <p:nvSpPr>
          <p:cNvPr id="4" name="Symbol zastępczy numeru slajdu 3"/>
          <p:cNvSpPr>
            <a:spLocks noGrp="1"/>
          </p:cNvSpPr>
          <p:nvPr>
            <p:ph type="sldNum" sz="quarter" idx="12"/>
          </p:nvPr>
        </p:nvSpPr>
        <p:spPr/>
        <p:txBody>
          <a:bodyPr/>
          <a:lstStyle/>
          <a:p>
            <a:fld id="{6423116A-B10C-477B-8811-FFEE860C59BA}" type="slidenum">
              <a:rPr lang="en-US" smtClean="0"/>
              <a:t>18</a:t>
            </a:fld>
            <a:endParaRPr lang="en-US"/>
          </a:p>
        </p:txBody>
      </p:sp>
      <p:sp>
        <p:nvSpPr>
          <p:cNvPr id="6" name="AutoShape 4" descr="Image result for pomysłowy dobromi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7"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99792" y="2276872"/>
            <a:ext cx="3728986" cy="2088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pole tekstowe 6"/>
          <p:cNvSpPr txBox="1"/>
          <p:nvPr/>
        </p:nvSpPr>
        <p:spPr>
          <a:xfrm>
            <a:off x="1519152" y="4581128"/>
            <a:ext cx="6888361" cy="523220"/>
          </a:xfrm>
          <a:prstGeom prst="rect">
            <a:avLst/>
          </a:prstGeom>
          <a:noFill/>
        </p:spPr>
        <p:txBody>
          <a:bodyPr wrap="none" rtlCol="0">
            <a:spAutoFit/>
          </a:bodyPr>
          <a:lstStyle/>
          <a:p>
            <a:r>
              <a:rPr lang="pl-PL" sz="2800" dirty="0" smtClean="0"/>
              <a:t>Zacznijmy od prostej statycznej strony WWW</a:t>
            </a:r>
            <a:endParaRPr lang="en-US" sz="2800" dirty="0"/>
          </a:p>
        </p:txBody>
      </p:sp>
    </p:spTree>
    <p:extLst>
      <p:ext uri="{BB962C8B-B14F-4D97-AF65-F5344CB8AC3E}">
        <p14:creationId xmlns:p14="http://schemas.microsoft.com/office/powerpoint/2010/main" val="22222824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smtClean="0"/>
              <a:t>Azure</a:t>
            </a:r>
            <a:r>
              <a:rPr lang="pl-PL" dirty="0" smtClean="0"/>
              <a:t> z poziomu </a:t>
            </a:r>
            <a:r>
              <a:rPr lang="pl-PL" dirty="0" err="1" smtClean="0"/>
              <a:t>command</a:t>
            </a:r>
            <a:r>
              <a:rPr lang="pl-PL" dirty="0" smtClean="0"/>
              <a:t> </a:t>
            </a:r>
            <a:r>
              <a:rPr lang="pl-PL" dirty="0" err="1" smtClean="0"/>
              <a:t>line</a:t>
            </a:r>
            <a:endParaRPr lang="en-US" dirty="0"/>
          </a:p>
        </p:txBody>
      </p:sp>
      <p:sp>
        <p:nvSpPr>
          <p:cNvPr id="3" name="Symbol zastępczy zawartości 2"/>
          <p:cNvSpPr>
            <a:spLocks noGrp="1"/>
          </p:cNvSpPr>
          <p:nvPr>
            <p:ph idx="1"/>
          </p:nvPr>
        </p:nvSpPr>
        <p:spPr/>
        <p:txBody>
          <a:bodyPr/>
          <a:lstStyle/>
          <a:p>
            <a:pPr marL="582930" indent="-514350">
              <a:buFont typeface="+mj-lt"/>
              <a:buAutoNum type="arabicPeriod"/>
            </a:pPr>
            <a:r>
              <a:rPr lang="pl-PL" dirty="0" smtClean="0"/>
              <a:t>Ikona &gt; z poziomu portal.azure.com</a:t>
            </a:r>
          </a:p>
          <a:p>
            <a:pPr marL="582930" indent="-514350">
              <a:buFont typeface="+mj-lt"/>
              <a:buAutoNum type="arabicPeriod"/>
            </a:pPr>
            <a:r>
              <a:rPr lang="pl-PL" dirty="0" smtClean="0"/>
              <a:t>Shell.azure.com</a:t>
            </a:r>
          </a:p>
          <a:p>
            <a:pPr marL="582930" indent="-514350">
              <a:buFont typeface="+mj-lt"/>
              <a:buAutoNum type="arabicPeriod"/>
            </a:pPr>
            <a:r>
              <a:rPr lang="pl-PL" dirty="0" smtClean="0"/>
              <a:t>Instalacja narzędzi typu Visual Studio </a:t>
            </a:r>
            <a:r>
              <a:rPr lang="pl-PL" dirty="0" err="1" smtClean="0"/>
              <a:t>Code</a:t>
            </a:r>
            <a:r>
              <a:rPr lang="pl-PL" dirty="0" smtClean="0"/>
              <a:t> na lokalnym komputerze</a:t>
            </a:r>
          </a:p>
          <a:p>
            <a:pPr marL="582930" indent="-514350">
              <a:buFont typeface="+mj-lt"/>
              <a:buAutoNum type="arabicPeriod"/>
            </a:pPr>
            <a:r>
              <a:rPr lang="pl-PL" dirty="0" smtClean="0"/>
              <a:t>Uruchomienie cli z gotowego obrazu kontenerowego</a:t>
            </a:r>
            <a:endParaRPr lang="en-US" dirty="0"/>
          </a:p>
        </p:txBody>
      </p:sp>
      <p:sp>
        <p:nvSpPr>
          <p:cNvPr id="4" name="Symbol zastępczy numeru slajdu 3"/>
          <p:cNvSpPr>
            <a:spLocks noGrp="1"/>
          </p:cNvSpPr>
          <p:nvPr>
            <p:ph type="sldNum" sz="quarter" idx="12"/>
          </p:nvPr>
        </p:nvSpPr>
        <p:spPr/>
        <p:txBody>
          <a:bodyPr/>
          <a:lstStyle/>
          <a:p>
            <a:fld id="{6423116A-B10C-477B-8811-FFEE860C59BA}" type="slidenum">
              <a:rPr lang="en-US" smtClean="0"/>
              <a:t>19</a:t>
            </a:fld>
            <a:endParaRPr lang="en-US"/>
          </a:p>
        </p:txBody>
      </p:sp>
    </p:spTree>
    <p:extLst>
      <p:ext uri="{BB962C8B-B14F-4D97-AF65-F5344CB8AC3E}">
        <p14:creationId xmlns:p14="http://schemas.microsoft.com/office/powerpoint/2010/main" val="58284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Kilka słów o mnie.</a:t>
            </a:r>
            <a:endParaRPr lang="en-US" dirty="0"/>
          </a:p>
        </p:txBody>
      </p:sp>
      <p:sp>
        <p:nvSpPr>
          <p:cNvPr id="3" name="Symbol zastępczy zawartości 2"/>
          <p:cNvSpPr>
            <a:spLocks noGrp="1"/>
          </p:cNvSpPr>
          <p:nvPr>
            <p:ph idx="1"/>
          </p:nvPr>
        </p:nvSpPr>
        <p:spPr/>
        <p:txBody>
          <a:bodyPr>
            <a:normAutofit fontScale="85000" lnSpcReduction="20000"/>
          </a:bodyPr>
          <a:lstStyle/>
          <a:p>
            <a:r>
              <a:rPr lang="pl-PL" sz="3200" dirty="0"/>
              <a:t>Wieloletni pracownik korporacji. Obecnie pracuję  w sektorze telekomunikacyjnym. </a:t>
            </a:r>
          </a:p>
          <a:p>
            <a:r>
              <a:rPr lang="pl-PL" sz="3200" dirty="0"/>
              <a:t>Z zawodu fizyk, edukacja zakończona doktoratem Uniwersytetu Łódzkiego.</a:t>
            </a:r>
          </a:p>
          <a:p>
            <a:r>
              <a:rPr lang="pl-PL" sz="3200" dirty="0"/>
              <a:t>Praktyczna znajomość budowy oprogramowania klasy </a:t>
            </a:r>
            <a:r>
              <a:rPr lang="pl-PL" sz="3200" dirty="0" err="1"/>
              <a:t>enterprise</a:t>
            </a:r>
            <a:r>
              <a:rPr lang="pl-PL" sz="3200" dirty="0"/>
              <a:t>.</a:t>
            </a:r>
          </a:p>
          <a:p>
            <a:r>
              <a:rPr lang="pl-PL" sz="3200" dirty="0"/>
              <a:t>Administrator, developer, team leader, ekspert IT.</a:t>
            </a:r>
          </a:p>
          <a:p>
            <a:r>
              <a:rPr lang="pl-PL" sz="3200" dirty="0"/>
              <a:t>Posiadane certyfikaty zawodowe:</a:t>
            </a:r>
          </a:p>
          <a:p>
            <a:pPr marL="68580" indent="0">
              <a:buNone/>
            </a:pPr>
            <a:r>
              <a:rPr lang="pl-PL" sz="3200" dirty="0"/>
              <a:t>MCP, MCSA: SQL Server 2012/2014, </a:t>
            </a:r>
            <a:r>
              <a:rPr lang="en-US" sz="3200" dirty="0"/>
              <a:t>MCSE: Data Management and Analytics</a:t>
            </a:r>
            <a:r>
              <a:rPr lang="pl-PL" sz="3200" dirty="0"/>
              <a:t>, </a:t>
            </a:r>
            <a:r>
              <a:rPr lang="en-US" sz="3200" dirty="0"/>
              <a:t>MCSA: Cloud Platform</a:t>
            </a:r>
            <a:r>
              <a:rPr lang="pl-PL" sz="3200" dirty="0"/>
              <a:t>, </a:t>
            </a:r>
            <a:r>
              <a:rPr lang="en-US" sz="3200" dirty="0"/>
              <a:t>MCSE: Cloud Platform and Infrastructure</a:t>
            </a:r>
            <a:r>
              <a:rPr lang="pl-PL" sz="3200" dirty="0"/>
              <a:t> , MPP Data Science</a:t>
            </a:r>
            <a:endParaRPr lang="en-US" sz="3200" dirty="0"/>
          </a:p>
          <a:p>
            <a:pPr marL="68580" indent="0">
              <a:buNone/>
            </a:pPr>
            <a:endParaRPr lang="en-US" dirty="0"/>
          </a:p>
        </p:txBody>
      </p:sp>
      <p:sp>
        <p:nvSpPr>
          <p:cNvPr id="4" name="Symbol zastępczy numeru slajdu 3"/>
          <p:cNvSpPr>
            <a:spLocks noGrp="1"/>
          </p:cNvSpPr>
          <p:nvPr>
            <p:ph type="sldNum" sz="quarter" idx="12"/>
          </p:nvPr>
        </p:nvSpPr>
        <p:spPr/>
        <p:txBody>
          <a:bodyPr/>
          <a:lstStyle/>
          <a:p>
            <a:fld id="{6423116A-B10C-477B-8811-FFEE860C59BA}" type="slidenum">
              <a:rPr lang="en-US" smtClean="0"/>
              <a:t>2</a:t>
            </a:fld>
            <a:endParaRPr lang="en-US"/>
          </a:p>
        </p:txBody>
      </p:sp>
    </p:spTree>
    <p:extLst>
      <p:ext uri="{BB962C8B-B14F-4D97-AF65-F5344CB8AC3E}">
        <p14:creationId xmlns:p14="http://schemas.microsoft.com/office/powerpoint/2010/main" val="1175007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CLI z poziomu </a:t>
            </a:r>
            <a:r>
              <a:rPr lang="pl-PL" dirty="0" err="1" smtClean="0"/>
              <a:t>Dockera</a:t>
            </a:r>
            <a:endParaRPr lang="en-US" dirty="0"/>
          </a:p>
        </p:txBody>
      </p:sp>
      <p:sp>
        <p:nvSpPr>
          <p:cNvPr id="3" name="Symbol zastępczy zawartości 2"/>
          <p:cNvSpPr>
            <a:spLocks noGrp="1"/>
          </p:cNvSpPr>
          <p:nvPr>
            <p:ph idx="1"/>
          </p:nvPr>
        </p:nvSpPr>
        <p:spPr/>
        <p:txBody>
          <a:bodyPr/>
          <a:lstStyle/>
          <a:p>
            <a:r>
              <a:rPr lang="en-US" sz="1800" dirty="0">
                <a:hlinkClick r:id="rId2"/>
              </a:rPr>
              <a:t>https://</a:t>
            </a:r>
            <a:r>
              <a:rPr lang="en-US" sz="1800" dirty="0" smtClean="0">
                <a:hlinkClick r:id="rId2"/>
              </a:rPr>
              <a:t>docs.microsoft.com/en-us/dotnet/machine-learning/tutorials/github-issue-classification</a:t>
            </a:r>
            <a:endParaRPr lang="pl-PL" sz="1800" dirty="0" smtClean="0"/>
          </a:p>
          <a:p>
            <a:r>
              <a:rPr lang="pl-PL" sz="2800" dirty="0" smtClean="0"/>
              <a:t>Logujemy się na </a:t>
            </a:r>
            <a:r>
              <a:rPr lang="pl-PL" sz="2800" dirty="0"/>
              <a:t>stronie </a:t>
            </a:r>
            <a:r>
              <a:rPr lang="pl-PL" sz="2800" dirty="0" smtClean="0"/>
              <a:t> (kontem z </a:t>
            </a:r>
            <a:r>
              <a:rPr lang="pl-PL" sz="2800" dirty="0" err="1" smtClean="0"/>
              <a:t>DockerHuba</a:t>
            </a:r>
            <a:r>
              <a:rPr lang="pl-PL" sz="2800" dirty="0" smtClean="0"/>
              <a:t>)</a:t>
            </a:r>
          </a:p>
          <a:p>
            <a:r>
              <a:rPr lang="pl-PL" sz="2800" dirty="0" smtClean="0">
                <a:hlinkClick r:id="rId3"/>
              </a:rPr>
              <a:t>https</a:t>
            </a:r>
            <a:r>
              <a:rPr lang="pl-PL" sz="2800" dirty="0">
                <a:hlinkClick r:id="rId3"/>
              </a:rPr>
              <a:t>://labs.play-with-docker.com/</a:t>
            </a:r>
            <a:endParaRPr lang="en-US" sz="2800" dirty="0"/>
          </a:p>
        </p:txBody>
      </p:sp>
      <p:sp>
        <p:nvSpPr>
          <p:cNvPr id="4" name="Symbol zastępczy numeru slajdu 3"/>
          <p:cNvSpPr>
            <a:spLocks noGrp="1"/>
          </p:cNvSpPr>
          <p:nvPr>
            <p:ph type="sldNum" sz="quarter" idx="12"/>
          </p:nvPr>
        </p:nvSpPr>
        <p:spPr/>
        <p:txBody>
          <a:bodyPr/>
          <a:lstStyle/>
          <a:p>
            <a:fld id="{6423116A-B10C-477B-8811-FFEE860C59BA}" type="slidenum">
              <a:rPr lang="en-US" smtClean="0"/>
              <a:t>20</a:t>
            </a:fld>
            <a:endParaRPr lang="en-US"/>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6963" y="3645024"/>
            <a:ext cx="4082405" cy="31225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2573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Aplikacja www w kilku liniach kodu</a:t>
            </a:r>
            <a:endParaRPr lang="en-US" dirty="0"/>
          </a:p>
        </p:txBody>
      </p:sp>
      <p:sp>
        <p:nvSpPr>
          <p:cNvPr id="3" name="Symbol zastępczy zawartości 2"/>
          <p:cNvSpPr>
            <a:spLocks noGrp="1"/>
          </p:cNvSpPr>
          <p:nvPr>
            <p:ph idx="1"/>
          </p:nvPr>
        </p:nvSpPr>
        <p:spPr/>
        <p:txBody>
          <a:bodyPr>
            <a:normAutofit fontScale="92500" lnSpcReduction="10000"/>
          </a:bodyPr>
          <a:lstStyle/>
          <a:p>
            <a:r>
              <a:rPr lang="pl-PL" sz="2400" dirty="0" smtClean="0"/>
              <a:t># uruchamiany kontener w trybie interaktywnym</a:t>
            </a:r>
          </a:p>
          <a:p>
            <a:r>
              <a:rPr lang="en-US" sz="2400" dirty="0" err="1" smtClean="0">
                <a:solidFill>
                  <a:srgbClr val="FFC000"/>
                </a:solidFill>
              </a:rPr>
              <a:t>docker</a:t>
            </a:r>
            <a:r>
              <a:rPr lang="en-US" sz="2400" dirty="0" smtClean="0">
                <a:solidFill>
                  <a:srgbClr val="FFC000"/>
                </a:solidFill>
              </a:rPr>
              <a:t> </a:t>
            </a:r>
            <a:r>
              <a:rPr lang="en-US" sz="2400" dirty="0">
                <a:solidFill>
                  <a:srgbClr val="FFC000"/>
                </a:solidFill>
              </a:rPr>
              <a:t>run -it </a:t>
            </a:r>
            <a:r>
              <a:rPr lang="en-US" sz="2400" dirty="0" err="1" smtClean="0">
                <a:solidFill>
                  <a:srgbClr val="FFC000"/>
                </a:solidFill>
              </a:rPr>
              <a:t>microsoft</a:t>
            </a:r>
            <a:r>
              <a:rPr lang="en-US" sz="2400" dirty="0" smtClean="0">
                <a:solidFill>
                  <a:srgbClr val="FFC000"/>
                </a:solidFill>
              </a:rPr>
              <a:t>/azure-cli</a:t>
            </a:r>
            <a:endParaRPr lang="pl-PL" sz="2400" dirty="0">
              <a:solidFill>
                <a:srgbClr val="FFC000"/>
              </a:solidFill>
            </a:endParaRPr>
          </a:p>
          <a:p>
            <a:r>
              <a:rPr lang="pl-PL" sz="2400" dirty="0" smtClean="0"/>
              <a:t># klonujemy repozytorium</a:t>
            </a:r>
          </a:p>
          <a:p>
            <a:r>
              <a:rPr lang="en-US" sz="2400" dirty="0" err="1"/>
              <a:t>git</a:t>
            </a:r>
            <a:r>
              <a:rPr lang="en-US" sz="2400" dirty="0"/>
              <a:t> clone </a:t>
            </a:r>
            <a:r>
              <a:rPr lang="en-US" sz="2400" dirty="0">
                <a:hlinkClick r:id="rId2"/>
              </a:rPr>
              <a:t>https://</a:t>
            </a:r>
            <a:r>
              <a:rPr lang="en-US" sz="2400" dirty="0" smtClean="0">
                <a:hlinkClick r:id="rId2"/>
              </a:rPr>
              <a:t>github.com/Azure-Samples/html-docs-hello-world.git</a:t>
            </a:r>
            <a:endParaRPr lang="pl-PL" sz="2400" dirty="0" smtClean="0"/>
          </a:p>
          <a:p>
            <a:r>
              <a:rPr lang="pl-PL" sz="2400" dirty="0" smtClean="0"/>
              <a:t>cd </a:t>
            </a:r>
            <a:r>
              <a:rPr lang="en-US" sz="2400" dirty="0">
                <a:hlinkClick r:id="rId2"/>
              </a:rPr>
              <a:t>html-docs-hello-world</a:t>
            </a:r>
            <a:endParaRPr lang="pl-PL" sz="2400" dirty="0" smtClean="0"/>
          </a:p>
          <a:p>
            <a:r>
              <a:rPr lang="pl-PL" sz="2400" dirty="0" smtClean="0"/>
              <a:t># tworzymy aplikację www</a:t>
            </a:r>
          </a:p>
          <a:p>
            <a:r>
              <a:rPr lang="en-US" sz="2400" dirty="0" err="1">
                <a:solidFill>
                  <a:srgbClr val="FFFF00"/>
                </a:solidFill>
              </a:rPr>
              <a:t>az</a:t>
            </a:r>
            <a:r>
              <a:rPr lang="en-US" sz="2400" dirty="0">
                <a:solidFill>
                  <a:srgbClr val="FFFF00"/>
                </a:solidFill>
              </a:rPr>
              <a:t> configure --defaults </a:t>
            </a:r>
            <a:r>
              <a:rPr lang="en-US" sz="2400" dirty="0" smtClean="0">
                <a:solidFill>
                  <a:srgbClr val="FFFF00"/>
                </a:solidFill>
              </a:rPr>
              <a:t>location=</a:t>
            </a:r>
            <a:r>
              <a:rPr lang="en-US" sz="2400" dirty="0" err="1" smtClean="0">
                <a:solidFill>
                  <a:srgbClr val="FFFF00"/>
                </a:solidFill>
              </a:rPr>
              <a:t>northeurope</a:t>
            </a:r>
            <a:r>
              <a:rPr lang="en-US" sz="2400" dirty="0">
                <a:solidFill>
                  <a:srgbClr val="FFFF00"/>
                </a:solidFill>
              </a:rPr>
              <a:t/>
            </a:r>
            <a:br>
              <a:rPr lang="en-US" sz="2400" dirty="0">
                <a:solidFill>
                  <a:srgbClr val="FFFF00"/>
                </a:solidFill>
              </a:rPr>
            </a:br>
            <a:r>
              <a:rPr lang="en-US" sz="2400" dirty="0" err="1">
                <a:solidFill>
                  <a:srgbClr val="FFFF00"/>
                </a:solidFill>
              </a:rPr>
              <a:t>az</a:t>
            </a:r>
            <a:r>
              <a:rPr lang="en-US" sz="2400" dirty="0">
                <a:solidFill>
                  <a:srgbClr val="FFFF00"/>
                </a:solidFill>
              </a:rPr>
              <a:t> </a:t>
            </a:r>
            <a:r>
              <a:rPr lang="en-US" sz="2400" dirty="0" err="1">
                <a:solidFill>
                  <a:srgbClr val="FFFF00"/>
                </a:solidFill>
              </a:rPr>
              <a:t>webapp</a:t>
            </a:r>
            <a:r>
              <a:rPr lang="en-US" sz="2400" dirty="0">
                <a:solidFill>
                  <a:srgbClr val="FFFF00"/>
                </a:solidFill>
              </a:rPr>
              <a:t> up -n </a:t>
            </a:r>
            <a:r>
              <a:rPr lang="pl-PL" sz="2400" dirty="0" err="1" smtClean="0">
                <a:solidFill>
                  <a:srgbClr val="FFFF00"/>
                </a:solidFill>
              </a:rPr>
              <a:t>helloworld</a:t>
            </a:r>
            <a:r>
              <a:rPr lang="en-US" sz="2400" dirty="0" smtClean="0">
                <a:solidFill>
                  <a:srgbClr val="FFFF00"/>
                </a:solidFill>
              </a:rPr>
              <a:t>2019 </a:t>
            </a:r>
            <a:r>
              <a:rPr lang="en-US" sz="2400" dirty="0">
                <a:solidFill>
                  <a:srgbClr val="FFFF00"/>
                </a:solidFill>
              </a:rPr>
              <a:t>--</a:t>
            </a:r>
            <a:r>
              <a:rPr lang="en-US" sz="2400" dirty="0" err="1">
                <a:solidFill>
                  <a:srgbClr val="FFFF00"/>
                </a:solidFill>
              </a:rPr>
              <a:t>sku</a:t>
            </a:r>
            <a:r>
              <a:rPr lang="en-US" sz="2400" dirty="0">
                <a:solidFill>
                  <a:srgbClr val="FFFF00"/>
                </a:solidFill>
              </a:rPr>
              <a:t> </a:t>
            </a:r>
            <a:r>
              <a:rPr lang="en-US" sz="2400" dirty="0" smtClean="0">
                <a:solidFill>
                  <a:srgbClr val="FFFF00"/>
                </a:solidFill>
              </a:rPr>
              <a:t>S1</a:t>
            </a:r>
            <a:r>
              <a:rPr lang="pl-PL" sz="2400" dirty="0" smtClean="0">
                <a:solidFill>
                  <a:srgbClr val="FFFF00"/>
                </a:solidFill>
              </a:rPr>
              <a:t> </a:t>
            </a:r>
          </a:p>
          <a:p>
            <a:r>
              <a:rPr lang="pl-PL" sz="2400" dirty="0" smtClean="0">
                <a:solidFill>
                  <a:schemeClr val="bg2"/>
                </a:solidFill>
              </a:rPr>
              <a:t>Po zakończeniu wdrożenia</a:t>
            </a:r>
          </a:p>
          <a:p>
            <a:r>
              <a:rPr lang="pl-PL" sz="2400" dirty="0" smtClean="0">
                <a:solidFill>
                  <a:schemeClr val="bg2"/>
                </a:solidFill>
              </a:rPr>
              <a:t>Strona powinna być dostępna pod adresem</a:t>
            </a:r>
          </a:p>
          <a:p>
            <a:r>
              <a:rPr lang="pl-PL" sz="2400" dirty="0" smtClean="0">
                <a:solidFill>
                  <a:srgbClr val="FFFF00"/>
                </a:solidFill>
              </a:rPr>
              <a:t>http://helloworld2019.azurewebsites.net</a:t>
            </a:r>
          </a:p>
          <a:p>
            <a:endParaRPr lang="pl-PL" dirty="0" smtClean="0">
              <a:solidFill>
                <a:srgbClr val="FFFF00"/>
              </a:solidFill>
            </a:endParaRPr>
          </a:p>
          <a:p>
            <a:endParaRPr lang="en-US" dirty="0">
              <a:solidFill>
                <a:srgbClr val="FFFF00"/>
              </a:solidFill>
            </a:endParaRPr>
          </a:p>
          <a:p>
            <a:endParaRPr lang="en-US" dirty="0"/>
          </a:p>
        </p:txBody>
      </p:sp>
      <p:sp>
        <p:nvSpPr>
          <p:cNvPr id="4" name="Symbol zastępczy numeru slajdu 3"/>
          <p:cNvSpPr>
            <a:spLocks noGrp="1"/>
          </p:cNvSpPr>
          <p:nvPr>
            <p:ph type="sldNum" sz="quarter" idx="12"/>
          </p:nvPr>
        </p:nvSpPr>
        <p:spPr/>
        <p:txBody>
          <a:bodyPr/>
          <a:lstStyle/>
          <a:p>
            <a:fld id="{6423116A-B10C-477B-8811-FFEE860C59BA}" type="slidenum">
              <a:rPr lang="en-US" smtClean="0"/>
              <a:t>21</a:t>
            </a:fld>
            <a:endParaRPr lang="en-US"/>
          </a:p>
        </p:txBody>
      </p:sp>
    </p:spTree>
    <p:extLst>
      <p:ext uri="{BB962C8B-B14F-4D97-AF65-F5344CB8AC3E}">
        <p14:creationId xmlns:p14="http://schemas.microsoft.com/office/powerpoint/2010/main" val="11547274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b="1" dirty="0" err="1"/>
              <a:t>az</a:t>
            </a:r>
            <a:r>
              <a:rPr lang="pl-PL" b="1" dirty="0"/>
              <a:t> </a:t>
            </a:r>
            <a:r>
              <a:rPr lang="pl-PL" b="1" dirty="0" err="1"/>
              <a:t>webapp</a:t>
            </a:r>
            <a:r>
              <a:rPr lang="pl-PL" b="1" dirty="0"/>
              <a:t> </a:t>
            </a:r>
            <a:r>
              <a:rPr lang="pl-PL" b="1" dirty="0" err="1" smtClean="0"/>
              <a:t>up</a:t>
            </a:r>
            <a:r>
              <a:rPr lang="pl-PL" b="1" dirty="0" smtClean="0"/>
              <a:t> –n nazwa</a:t>
            </a:r>
            <a:endParaRPr lang="en-US" dirty="0"/>
          </a:p>
        </p:txBody>
      </p:sp>
      <p:sp>
        <p:nvSpPr>
          <p:cNvPr id="3" name="Symbol zastępczy zawartości 2"/>
          <p:cNvSpPr>
            <a:spLocks noGrp="1"/>
          </p:cNvSpPr>
          <p:nvPr>
            <p:ph idx="1"/>
          </p:nvPr>
        </p:nvSpPr>
        <p:spPr/>
        <p:txBody>
          <a:bodyPr/>
          <a:lstStyle/>
          <a:p>
            <a:pPr marL="68580" indent="0">
              <a:buNone/>
            </a:pPr>
            <a:r>
              <a:rPr lang="pl-PL" dirty="0"/>
              <a:t>Polecenie </a:t>
            </a:r>
            <a:r>
              <a:rPr lang="pl-PL" b="1" dirty="0" err="1"/>
              <a:t>az</a:t>
            </a:r>
            <a:r>
              <a:rPr lang="pl-PL" b="1" dirty="0"/>
              <a:t> </a:t>
            </a:r>
            <a:r>
              <a:rPr lang="pl-PL" b="1" dirty="0" err="1"/>
              <a:t>webapp</a:t>
            </a:r>
            <a:r>
              <a:rPr lang="pl-PL" b="1" dirty="0"/>
              <a:t> </a:t>
            </a:r>
            <a:r>
              <a:rPr lang="pl-PL" b="1" dirty="0" err="1"/>
              <a:t>up</a:t>
            </a:r>
            <a:r>
              <a:rPr lang="pl-PL" b="1" dirty="0"/>
              <a:t> </a:t>
            </a:r>
            <a:r>
              <a:rPr lang="pl-PL" dirty="0"/>
              <a:t>wykonuje następujące akcje:</a:t>
            </a:r>
          </a:p>
          <a:p>
            <a:pPr marL="582930" indent="-514350">
              <a:buFont typeface="+mj-lt"/>
              <a:buAutoNum type="arabicPeriod"/>
            </a:pPr>
            <a:r>
              <a:rPr lang="pl-PL" dirty="0" smtClean="0"/>
              <a:t>Tworzy </a:t>
            </a:r>
            <a:r>
              <a:rPr lang="pl-PL" dirty="0"/>
              <a:t>domyślną grupę zasobów.</a:t>
            </a:r>
          </a:p>
          <a:p>
            <a:pPr marL="582930" indent="-514350">
              <a:buFont typeface="+mj-lt"/>
              <a:buAutoNum type="arabicPeriod"/>
            </a:pPr>
            <a:r>
              <a:rPr lang="pl-PL" dirty="0" smtClean="0"/>
              <a:t>Tworzy </a:t>
            </a:r>
            <a:r>
              <a:rPr lang="pl-PL" dirty="0"/>
              <a:t>domyślny plan usługi aplikacji.</a:t>
            </a:r>
          </a:p>
          <a:p>
            <a:pPr marL="582930" indent="-514350">
              <a:buFont typeface="+mj-lt"/>
              <a:buAutoNum type="arabicPeriod"/>
            </a:pPr>
            <a:r>
              <a:rPr lang="pl-PL" dirty="0"/>
              <a:t>T</a:t>
            </a:r>
            <a:r>
              <a:rPr lang="pl-PL" dirty="0" smtClean="0"/>
              <a:t>worzy </a:t>
            </a:r>
            <a:r>
              <a:rPr lang="pl-PL" dirty="0"/>
              <a:t>aplikację z określoną nazwą.</a:t>
            </a:r>
          </a:p>
          <a:p>
            <a:pPr marL="582930" indent="-514350">
              <a:buFont typeface="+mj-lt"/>
              <a:buAutoNum type="arabicPeriod"/>
            </a:pPr>
            <a:r>
              <a:rPr lang="pl-PL" dirty="0" smtClean="0">
                <a:hlinkClick r:id="rId2"/>
              </a:rPr>
              <a:t>Pakuje </a:t>
            </a:r>
            <a:r>
              <a:rPr lang="pl-PL" dirty="0">
                <a:hlinkClick r:id="rId2"/>
              </a:rPr>
              <a:t>pliki</a:t>
            </a:r>
            <a:r>
              <a:rPr lang="pl-PL" dirty="0"/>
              <a:t> </a:t>
            </a:r>
            <a:r>
              <a:rPr lang="pl-PL" dirty="0" smtClean="0"/>
              <a:t>do wdrożenia </a:t>
            </a:r>
            <a:r>
              <a:rPr lang="pl-PL" dirty="0"/>
              <a:t>z bieżącego katalogu roboczego do aplikacji sieci Web.</a:t>
            </a:r>
          </a:p>
          <a:p>
            <a:endParaRPr lang="en-US" dirty="0"/>
          </a:p>
        </p:txBody>
      </p:sp>
      <p:sp>
        <p:nvSpPr>
          <p:cNvPr id="4" name="Symbol zastępczy numeru slajdu 3"/>
          <p:cNvSpPr>
            <a:spLocks noGrp="1"/>
          </p:cNvSpPr>
          <p:nvPr>
            <p:ph type="sldNum" sz="quarter" idx="12"/>
          </p:nvPr>
        </p:nvSpPr>
        <p:spPr/>
        <p:txBody>
          <a:bodyPr/>
          <a:lstStyle/>
          <a:p>
            <a:fld id="{6423116A-B10C-477B-8811-FFEE860C59BA}" type="slidenum">
              <a:rPr lang="en-US" smtClean="0"/>
              <a:t>22</a:t>
            </a:fld>
            <a:endParaRPr lang="en-US"/>
          </a:p>
        </p:txBody>
      </p:sp>
    </p:spTree>
    <p:extLst>
      <p:ext uri="{BB962C8B-B14F-4D97-AF65-F5344CB8AC3E}">
        <p14:creationId xmlns:p14="http://schemas.microsoft.com/office/powerpoint/2010/main" val="2902659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Plany usług (</a:t>
            </a:r>
            <a:r>
              <a:rPr lang="pl-PL" dirty="0" err="1" smtClean="0"/>
              <a:t>App</a:t>
            </a:r>
            <a:r>
              <a:rPr lang="pl-PL" dirty="0" smtClean="0"/>
              <a:t> Service)</a:t>
            </a:r>
            <a:endParaRPr lang="en-US" dirty="0"/>
          </a:p>
        </p:txBody>
      </p:sp>
      <p:sp>
        <p:nvSpPr>
          <p:cNvPr id="4" name="Symbol zastępczy numeru slajdu 3"/>
          <p:cNvSpPr>
            <a:spLocks noGrp="1"/>
          </p:cNvSpPr>
          <p:nvPr>
            <p:ph type="sldNum" sz="quarter" idx="12"/>
          </p:nvPr>
        </p:nvSpPr>
        <p:spPr/>
        <p:txBody>
          <a:bodyPr/>
          <a:lstStyle/>
          <a:p>
            <a:fld id="{6423116A-B10C-477B-8811-FFEE860C59BA}" type="slidenum">
              <a:rPr lang="en-US" smtClean="0"/>
              <a:t>23</a:t>
            </a:fld>
            <a:endParaRPr lang="en-US"/>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70523" y="2055801"/>
            <a:ext cx="8493965" cy="4109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Łącznik prosty ze strzałką 7"/>
          <p:cNvCxnSpPr/>
          <p:nvPr/>
        </p:nvCxnSpPr>
        <p:spPr>
          <a:xfrm flipH="1" flipV="1">
            <a:off x="2555776" y="4969361"/>
            <a:ext cx="1080120" cy="36004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82678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Zmiana planu usługi</a:t>
            </a:r>
            <a:endParaRPr lang="en-US" dirty="0"/>
          </a:p>
        </p:txBody>
      </p:sp>
      <p:sp>
        <p:nvSpPr>
          <p:cNvPr id="4" name="Symbol zastępczy numeru slajdu 3"/>
          <p:cNvSpPr>
            <a:spLocks noGrp="1"/>
          </p:cNvSpPr>
          <p:nvPr>
            <p:ph type="sldNum" sz="quarter" idx="12"/>
          </p:nvPr>
        </p:nvSpPr>
        <p:spPr/>
        <p:txBody>
          <a:bodyPr/>
          <a:lstStyle/>
          <a:p>
            <a:fld id="{6423116A-B10C-477B-8811-FFEE860C59BA}" type="slidenum">
              <a:rPr lang="en-US" smtClean="0"/>
              <a:t>24</a:t>
            </a:fld>
            <a:endParaRPr lang="en-US"/>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86633" y="1700808"/>
            <a:ext cx="7620000" cy="2981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pole tekstowe 3"/>
          <p:cNvSpPr txBox="1"/>
          <p:nvPr/>
        </p:nvSpPr>
        <p:spPr>
          <a:xfrm>
            <a:off x="1000125" y="5248996"/>
            <a:ext cx="7496422" cy="13234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sz="2000" dirty="0" err="1" smtClean="0"/>
              <a:t>Scale</a:t>
            </a:r>
            <a:r>
              <a:rPr lang="pl-PL" sz="2000" dirty="0" smtClean="0"/>
              <a:t> </a:t>
            </a:r>
            <a:r>
              <a:rPr lang="pl-PL" sz="2000" dirty="0" err="1" smtClean="0"/>
              <a:t>up</a:t>
            </a:r>
            <a:r>
              <a:rPr lang="pl-PL" sz="2000" dirty="0" smtClean="0"/>
              <a:t> – zwiększenie mocy obliczeniowej usługi</a:t>
            </a:r>
          </a:p>
          <a:p>
            <a:endParaRPr lang="pl-PL" sz="2000" dirty="0" smtClean="0"/>
          </a:p>
          <a:p>
            <a:r>
              <a:rPr lang="pl-PL" sz="2000" dirty="0" err="1" smtClean="0"/>
              <a:t>Scale</a:t>
            </a:r>
            <a:r>
              <a:rPr lang="pl-PL" sz="2000" dirty="0" smtClean="0"/>
              <a:t> out – zwiększenie liczby instancji (możliwe od planu Standard wzwyż)</a:t>
            </a:r>
            <a:endParaRPr lang="en-US" sz="2000" dirty="0"/>
          </a:p>
        </p:txBody>
      </p:sp>
    </p:spTree>
    <p:extLst>
      <p:ext uri="{BB962C8B-B14F-4D97-AF65-F5344CB8AC3E}">
        <p14:creationId xmlns:p14="http://schemas.microsoft.com/office/powerpoint/2010/main" val="2367960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Prosta aplikacja WWW w </a:t>
            </a:r>
            <a:r>
              <a:rPr lang="pl-PL" dirty="0" err="1" smtClean="0"/>
              <a:t>php</a:t>
            </a:r>
            <a:r>
              <a:rPr lang="pl-PL" dirty="0"/>
              <a:t/>
            </a:r>
            <a:br>
              <a:rPr lang="pl-PL" dirty="0"/>
            </a:br>
            <a:r>
              <a:rPr lang="pl-PL" sz="1600" dirty="0">
                <a:hlinkClick r:id="rId2"/>
              </a:rPr>
              <a:t>https://docs.microsoft.com/pl-pl/azure/app-service/app-service-web-get-started-php</a:t>
            </a:r>
            <a:endParaRPr lang="en-US" sz="1600" dirty="0"/>
          </a:p>
        </p:txBody>
      </p:sp>
      <p:sp>
        <p:nvSpPr>
          <p:cNvPr id="3" name="Symbol zastępczy zawartości 2"/>
          <p:cNvSpPr>
            <a:spLocks noGrp="1"/>
          </p:cNvSpPr>
          <p:nvPr>
            <p:ph idx="1"/>
          </p:nvPr>
        </p:nvSpPr>
        <p:spPr/>
        <p:txBody>
          <a:bodyPr>
            <a:normAutofit fontScale="47500" lnSpcReduction="20000"/>
          </a:bodyPr>
          <a:lstStyle/>
          <a:p>
            <a:pPr marL="68580" indent="0">
              <a:buNone/>
            </a:pPr>
            <a:r>
              <a:rPr lang="pl-PL" dirty="0" smtClean="0"/>
              <a:t>Wykorzystane narzędzia:</a:t>
            </a:r>
          </a:p>
          <a:p>
            <a:pPr marL="68580" indent="0">
              <a:buNone/>
            </a:pPr>
            <a:endParaRPr lang="pl-PL" dirty="0" smtClean="0"/>
          </a:p>
          <a:p>
            <a:pPr marL="68580" indent="0">
              <a:buNone/>
            </a:pPr>
            <a:r>
              <a:rPr lang="pl-PL" dirty="0" err="1" smtClean="0"/>
              <a:t>Notepad</a:t>
            </a:r>
            <a:r>
              <a:rPr lang="pl-PL" dirty="0" smtClean="0"/>
              <a:t>++ (edytor </a:t>
            </a:r>
            <a:r>
              <a:rPr lang="pl-PL" dirty="0" err="1" smtClean="0"/>
              <a:t>html</a:t>
            </a:r>
            <a:r>
              <a:rPr lang="pl-PL" dirty="0" smtClean="0"/>
              <a:t>/</a:t>
            </a:r>
            <a:r>
              <a:rPr lang="pl-PL" dirty="0" err="1" smtClean="0"/>
              <a:t>php</a:t>
            </a:r>
            <a:r>
              <a:rPr lang="pl-PL" dirty="0" smtClean="0"/>
              <a:t>)</a:t>
            </a:r>
          </a:p>
          <a:p>
            <a:pPr marL="68580" indent="0">
              <a:buNone/>
            </a:pPr>
            <a:r>
              <a:rPr lang="pl-PL" dirty="0" err="1" smtClean="0"/>
              <a:t>Free</a:t>
            </a:r>
            <a:r>
              <a:rPr lang="pl-PL" dirty="0" smtClean="0"/>
              <a:t> Commander (klient ftp)</a:t>
            </a:r>
          </a:p>
          <a:p>
            <a:pPr marL="68580" indent="0">
              <a:buNone/>
            </a:pPr>
            <a:r>
              <a:rPr lang="pl-PL" dirty="0" smtClean="0"/>
              <a:t>Portal </a:t>
            </a:r>
            <a:r>
              <a:rPr lang="pl-PL" dirty="0" err="1" smtClean="0"/>
              <a:t>Azure</a:t>
            </a:r>
            <a:r>
              <a:rPr lang="pl-PL" dirty="0" smtClean="0"/>
              <a:t> -&gt; portal.azure.com</a:t>
            </a:r>
          </a:p>
          <a:p>
            <a:pPr marL="68580" indent="0">
              <a:buNone/>
            </a:pPr>
            <a:r>
              <a:rPr lang="pl-PL" dirty="0" err="1" smtClean="0"/>
              <a:t>Azure</a:t>
            </a:r>
            <a:r>
              <a:rPr lang="pl-PL" dirty="0" smtClean="0"/>
              <a:t> </a:t>
            </a:r>
            <a:r>
              <a:rPr lang="pl-PL" dirty="0" err="1" smtClean="0"/>
              <a:t>Cloud</a:t>
            </a:r>
            <a:r>
              <a:rPr lang="pl-PL" dirty="0" smtClean="0"/>
              <a:t> Shell -&gt; shell.azure.com</a:t>
            </a:r>
          </a:p>
          <a:p>
            <a:endParaRPr lang="pl-PL" dirty="0" smtClean="0"/>
          </a:p>
          <a:p>
            <a:pPr marL="68580" indent="0">
              <a:buNone/>
            </a:pPr>
            <a:r>
              <a:rPr lang="pl-PL" dirty="0" smtClean="0">
                <a:latin typeface="Courier New" panose="02070309020205020404" pitchFamily="49" charset="0"/>
                <a:cs typeface="Courier New" panose="02070309020205020404" pitchFamily="49" charset="0"/>
              </a:rPr>
              <a:t># utworzenie grupy zasobów</a:t>
            </a:r>
          </a:p>
          <a:p>
            <a:pPr marL="68580" indent="0">
              <a:buNone/>
            </a:pPr>
            <a:r>
              <a:rPr lang="en-US" dirty="0" err="1">
                <a:solidFill>
                  <a:srgbClr val="FFFF00"/>
                </a:solidFill>
                <a:latin typeface="Courier New" panose="02070309020205020404" pitchFamily="49" charset="0"/>
                <a:cs typeface="Courier New" panose="02070309020205020404" pitchFamily="49" charset="0"/>
              </a:rPr>
              <a:t>az</a:t>
            </a:r>
            <a:r>
              <a:rPr lang="en-US" dirty="0">
                <a:solidFill>
                  <a:srgbClr val="FFFF00"/>
                </a:solidFill>
                <a:latin typeface="Courier New" panose="02070309020205020404" pitchFamily="49" charset="0"/>
                <a:cs typeface="Courier New" panose="02070309020205020404" pitchFamily="49" charset="0"/>
              </a:rPr>
              <a:t> group create --name </a:t>
            </a:r>
            <a:r>
              <a:rPr lang="en-US" dirty="0" err="1">
                <a:solidFill>
                  <a:srgbClr val="FFFF00"/>
                </a:solidFill>
                <a:latin typeface="Courier New" panose="02070309020205020404" pitchFamily="49" charset="0"/>
                <a:cs typeface="Courier New" panose="02070309020205020404" pitchFamily="49" charset="0"/>
              </a:rPr>
              <a:t>rg</a:t>
            </a:r>
            <a:r>
              <a:rPr lang="en-US" dirty="0">
                <a:solidFill>
                  <a:srgbClr val="FFFF00"/>
                </a:solidFill>
                <a:latin typeface="Courier New" panose="02070309020205020404" pitchFamily="49" charset="0"/>
                <a:cs typeface="Courier New" panose="02070309020205020404" pitchFamily="49" charset="0"/>
              </a:rPr>
              <a:t>-static-</a:t>
            </a:r>
            <a:r>
              <a:rPr lang="en-US" dirty="0" err="1">
                <a:solidFill>
                  <a:srgbClr val="FFFF00"/>
                </a:solidFill>
                <a:latin typeface="Courier New" panose="02070309020205020404" pitchFamily="49" charset="0"/>
                <a:cs typeface="Courier New" panose="02070309020205020404" pitchFamily="49" charset="0"/>
              </a:rPr>
              <a:t>webapp</a:t>
            </a:r>
            <a:r>
              <a:rPr lang="en-US" dirty="0">
                <a:solidFill>
                  <a:srgbClr val="FFFF00"/>
                </a:solidFill>
                <a:latin typeface="Courier New" panose="02070309020205020404" pitchFamily="49" charset="0"/>
                <a:cs typeface="Courier New" panose="02070309020205020404" pitchFamily="49" charset="0"/>
              </a:rPr>
              <a:t> </a:t>
            </a:r>
            <a:r>
              <a:rPr lang="pl-PL" dirty="0" smtClean="0">
                <a:solidFill>
                  <a:srgbClr val="FFFF00"/>
                </a:solidFill>
                <a:latin typeface="Courier New" panose="02070309020205020404" pitchFamily="49" charset="0"/>
                <a:cs typeface="Courier New" panose="02070309020205020404" pitchFamily="49" charset="0"/>
              </a:rPr>
              <a:t>\</a:t>
            </a:r>
          </a:p>
          <a:p>
            <a:pPr marL="68580" indent="0">
              <a:buNone/>
            </a:pPr>
            <a:r>
              <a:rPr lang="pl-PL" dirty="0" smtClean="0">
                <a:solidFill>
                  <a:srgbClr val="FFFF00"/>
                </a:solidFill>
                <a:latin typeface="Courier New" panose="02070309020205020404" pitchFamily="49" charset="0"/>
                <a:cs typeface="Courier New" panose="02070309020205020404" pitchFamily="49" charset="0"/>
              </a:rPr>
              <a:t>  </a:t>
            </a:r>
            <a:r>
              <a:rPr lang="en-US" dirty="0" smtClean="0">
                <a:solidFill>
                  <a:srgbClr val="FFFF00"/>
                </a:solidFill>
                <a:latin typeface="Courier New" panose="02070309020205020404" pitchFamily="49" charset="0"/>
                <a:cs typeface="Courier New" panose="02070309020205020404" pitchFamily="49" charset="0"/>
              </a:rPr>
              <a:t>--</a:t>
            </a:r>
            <a:r>
              <a:rPr lang="en-US" dirty="0">
                <a:solidFill>
                  <a:srgbClr val="FFFF00"/>
                </a:solidFill>
                <a:latin typeface="Courier New" panose="02070309020205020404" pitchFamily="49" charset="0"/>
                <a:cs typeface="Courier New" panose="02070309020205020404" pitchFamily="49" charset="0"/>
              </a:rPr>
              <a:t>location </a:t>
            </a:r>
            <a:r>
              <a:rPr lang="en-US" dirty="0" err="1">
                <a:solidFill>
                  <a:srgbClr val="FFFF00"/>
                </a:solidFill>
                <a:latin typeface="Courier New" panose="02070309020205020404" pitchFamily="49" charset="0"/>
                <a:cs typeface="Courier New" panose="02070309020205020404" pitchFamily="49" charset="0"/>
              </a:rPr>
              <a:t>northeurope</a:t>
            </a:r>
            <a:endParaRPr lang="en-US" dirty="0">
              <a:solidFill>
                <a:srgbClr val="FFFF00"/>
              </a:solidFill>
              <a:latin typeface="Courier New" panose="02070309020205020404" pitchFamily="49" charset="0"/>
              <a:cs typeface="Courier New" panose="02070309020205020404" pitchFamily="49" charset="0"/>
            </a:endParaRPr>
          </a:p>
          <a:p>
            <a:pPr marL="68580" indent="0">
              <a:buNone/>
            </a:pPr>
            <a:r>
              <a:rPr lang="pl-PL" dirty="0" smtClean="0">
                <a:latin typeface="Courier New" panose="02070309020205020404" pitchFamily="49" charset="0"/>
                <a:cs typeface="Courier New" panose="02070309020205020404" pitchFamily="49" charset="0"/>
              </a:rPr>
              <a:t># utworzenia planu </a:t>
            </a:r>
            <a:r>
              <a:rPr lang="pl-PL" dirty="0" err="1" smtClean="0">
                <a:latin typeface="Courier New" panose="02070309020205020404" pitchFamily="49" charset="0"/>
                <a:cs typeface="Courier New" panose="02070309020205020404" pitchFamily="49" charset="0"/>
              </a:rPr>
              <a:t>app</a:t>
            </a:r>
            <a:r>
              <a:rPr lang="pl-PL" dirty="0" smtClean="0">
                <a:latin typeface="Courier New" panose="02070309020205020404" pitchFamily="49" charset="0"/>
                <a:cs typeface="Courier New" panose="02070309020205020404" pitchFamily="49" charset="0"/>
              </a:rPr>
              <a:t> service</a:t>
            </a:r>
            <a:endParaRPr lang="en-US" dirty="0">
              <a:latin typeface="Courier New" panose="02070309020205020404" pitchFamily="49" charset="0"/>
              <a:cs typeface="Courier New" panose="02070309020205020404" pitchFamily="49" charset="0"/>
            </a:endParaRPr>
          </a:p>
          <a:p>
            <a:pPr marL="68580" indent="0">
              <a:buNone/>
            </a:pPr>
            <a:r>
              <a:rPr lang="en-US" dirty="0" err="1">
                <a:solidFill>
                  <a:srgbClr val="FFFF00"/>
                </a:solidFill>
                <a:latin typeface="Courier New" panose="02070309020205020404" pitchFamily="49" charset="0"/>
                <a:cs typeface="Courier New" panose="02070309020205020404" pitchFamily="49" charset="0"/>
              </a:rPr>
              <a:t>az</a:t>
            </a:r>
            <a:r>
              <a:rPr lang="en-US" dirty="0">
                <a:solidFill>
                  <a:srgbClr val="FFFF00"/>
                </a:solidFill>
                <a:latin typeface="Courier New" panose="02070309020205020404" pitchFamily="49" charset="0"/>
                <a:cs typeface="Courier New" panose="02070309020205020404" pitchFamily="49" charset="0"/>
              </a:rPr>
              <a:t> </a:t>
            </a:r>
            <a:r>
              <a:rPr lang="en-US" dirty="0" err="1">
                <a:solidFill>
                  <a:srgbClr val="FFFF00"/>
                </a:solidFill>
                <a:latin typeface="Courier New" panose="02070309020205020404" pitchFamily="49" charset="0"/>
                <a:cs typeface="Courier New" panose="02070309020205020404" pitchFamily="49" charset="0"/>
              </a:rPr>
              <a:t>appservice</a:t>
            </a:r>
            <a:r>
              <a:rPr lang="en-US" dirty="0">
                <a:solidFill>
                  <a:srgbClr val="FFFF00"/>
                </a:solidFill>
                <a:latin typeface="Courier New" panose="02070309020205020404" pitchFamily="49" charset="0"/>
                <a:cs typeface="Courier New" panose="02070309020205020404" pitchFamily="49" charset="0"/>
              </a:rPr>
              <a:t> plan create --name </a:t>
            </a:r>
            <a:r>
              <a:rPr lang="en-US" dirty="0" smtClean="0">
                <a:solidFill>
                  <a:srgbClr val="FFFF00"/>
                </a:solidFill>
                <a:latin typeface="Courier New" panose="02070309020205020404" pitchFamily="49" charset="0"/>
                <a:cs typeface="Courier New" panose="02070309020205020404" pitchFamily="49" charset="0"/>
              </a:rPr>
              <a:t>myAppServicePlan2019</a:t>
            </a:r>
            <a:r>
              <a:rPr lang="pl-PL" dirty="0" smtClean="0">
                <a:solidFill>
                  <a:srgbClr val="FFFF00"/>
                </a:solidFill>
                <a:latin typeface="Courier New" panose="02070309020205020404" pitchFamily="49" charset="0"/>
                <a:cs typeface="Courier New" panose="02070309020205020404" pitchFamily="49" charset="0"/>
              </a:rPr>
              <a:t> \</a:t>
            </a:r>
            <a:r>
              <a:rPr lang="en-US" dirty="0" smtClean="0">
                <a:solidFill>
                  <a:srgbClr val="FFFF00"/>
                </a:solidFill>
                <a:latin typeface="Courier New" panose="02070309020205020404" pitchFamily="49" charset="0"/>
                <a:cs typeface="Courier New" panose="02070309020205020404" pitchFamily="49" charset="0"/>
              </a:rPr>
              <a:t> </a:t>
            </a:r>
            <a:endParaRPr lang="pl-PL" dirty="0" smtClean="0">
              <a:solidFill>
                <a:srgbClr val="FFFF00"/>
              </a:solidFill>
              <a:latin typeface="Courier New" panose="02070309020205020404" pitchFamily="49" charset="0"/>
              <a:cs typeface="Courier New" panose="02070309020205020404" pitchFamily="49" charset="0"/>
            </a:endParaRPr>
          </a:p>
          <a:p>
            <a:pPr marL="68580" indent="0">
              <a:buNone/>
            </a:pPr>
            <a:r>
              <a:rPr lang="pl-PL" dirty="0" smtClean="0">
                <a:solidFill>
                  <a:srgbClr val="FFFF00"/>
                </a:solidFill>
                <a:latin typeface="Courier New" panose="02070309020205020404" pitchFamily="49" charset="0"/>
                <a:cs typeface="Courier New" panose="02070309020205020404" pitchFamily="49" charset="0"/>
              </a:rPr>
              <a:t>  </a:t>
            </a:r>
            <a:r>
              <a:rPr lang="en-US" dirty="0" smtClean="0">
                <a:solidFill>
                  <a:srgbClr val="FFFF00"/>
                </a:solidFill>
                <a:latin typeface="Courier New" panose="02070309020205020404" pitchFamily="49" charset="0"/>
                <a:cs typeface="Courier New" panose="02070309020205020404" pitchFamily="49" charset="0"/>
              </a:rPr>
              <a:t>--</a:t>
            </a:r>
            <a:r>
              <a:rPr lang="en-US" dirty="0">
                <a:solidFill>
                  <a:srgbClr val="FFFF00"/>
                </a:solidFill>
                <a:latin typeface="Courier New" panose="02070309020205020404" pitchFamily="49" charset="0"/>
                <a:cs typeface="Courier New" panose="02070309020205020404" pitchFamily="49" charset="0"/>
              </a:rPr>
              <a:t>resource-group </a:t>
            </a:r>
            <a:r>
              <a:rPr lang="en-US" dirty="0" err="1">
                <a:solidFill>
                  <a:srgbClr val="FFFF00"/>
                </a:solidFill>
                <a:latin typeface="Courier New" panose="02070309020205020404" pitchFamily="49" charset="0"/>
                <a:cs typeface="Courier New" panose="02070309020205020404" pitchFamily="49" charset="0"/>
              </a:rPr>
              <a:t>rg</a:t>
            </a:r>
            <a:r>
              <a:rPr lang="en-US" dirty="0">
                <a:solidFill>
                  <a:srgbClr val="FFFF00"/>
                </a:solidFill>
                <a:latin typeface="Courier New" panose="02070309020205020404" pitchFamily="49" charset="0"/>
                <a:cs typeface="Courier New" panose="02070309020205020404" pitchFamily="49" charset="0"/>
              </a:rPr>
              <a:t>-static-</a:t>
            </a:r>
            <a:r>
              <a:rPr lang="en-US" dirty="0" err="1">
                <a:solidFill>
                  <a:srgbClr val="FFFF00"/>
                </a:solidFill>
                <a:latin typeface="Courier New" panose="02070309020205020404" pitchFamily="49" charset="0"/>
                <a:cs typeface="Courier New" panose="02070309020205020404" pitchFamily="49" charset="0"/>
              </a:rPr>
              <a:t>webapp</a:t>
            </a:r>
            <a:r>
              <a:rPr lang="en-US" dirty="0">
                <a:solidFill>
                  <a:srgbClr val="FFFF00"/>
                </a:solidFill>
                <a:latin typeface="Courier New" panose="02070309020205020404" pitchFamily="49" charset="0"/>
                <a:cs typeface="Courier New" panose="02070309020205020404" pitchFamily="49" charset="0"/>
              </a:rPr>
              <a:t> --</a:t>
            </a:r>
            <a:r>
              <a:rPr lang="en-US" dirty="0" err="1">
                <a:solidFill>
                  <a:srgbClr val="FFFF00"/>
                </a:solidFill>
                <a:latin typeface="Courier New" panose="02070309020205020404" pitchFamily="49" charset="0"/>
                <a:cs typeface="Courier New" panose="02070309020205020404" pitchFamily="49" charset="0"/>
              </a:rPr>
              <a:t>sku</a:t>
            </a:r>
            <a:r>
              <a:rPr lang="en-US" dirty="0">
                <a:solidFill>
                  <a:srgbClr val="FFFF00"/>
                </a:solidFill>
                <a:latin typeface="Courier New" panose="02070309020205020404" pitchFamily="49" charset="0"/>
                <a:cs typeface="Courier New" panose="02070309020205020404" pitchFamily="49" charset="0"/>
              </a:rPr>
              <a:t> S1</a:t>
            </a:r>
          </a:p>
          <a:p>
            <a:pPr marL="68580" indent="0">
              <a:buNone/>
            </a:pPr>
            <a:r>
              <a:rPr lang="pl-PL" dirty="0" smtClean="0">
                <a:latin typeface="Courier New" panose="02070309020205020404" pitchFamily="49" charset="0"/>
                <a:cs typeface="Courier New" panose="02070309020205020404" pitchFamily="49" charset="0"/>
              </a:rPr>
              <a:t># utworzenie aplikacji www na tym planie</a:t>
            </a:r>
            <a:endParaRPr lang="en-US" dirty="0">
              <a:latin typeface="Courier New" panose="02070309020205020404" pitchFamily="49" charset="0"/>
              <a:cs typeface="Courier New" panose="02070309020205020404" pitchFamily="49" charset="0"/>
            </a:endParaRPr>
          </a:p>
          <a:p>
            <a:pPr marL="68580" indent="0">
              <a:buNone/>
            </a:pPr>
            <a:r>
              <a:rPr lang="en-US" dirty="0" err="1">
                <a:solidFill>
                  <a:srgbClr val="FFFF00"/>
                </a:solidFill>
                <a:latin typeface="Courier New" panose="02070309020205020404" pitchFamily="49" charset="0"/>
                <a:cs typeface="Courier New" panose="02070309020205020404" pitchFamily="49" charset="0"/>
              </a:rPr>
              <a:t>az</a:t>
            </a:r>
            <a:r>
              <a:rPr lang="en-US" dirty="0">
                <a:solidFill>
                  <a:srgbClr val="FFFF00"/>
                </a:solidFill>
                <a:latin typeface="Courier New" panose="02070309020205020404" pitchFamily="49" charset="0"/>
                <a:cs typeface="Courier New" panose="02070309020205020404" pitchFamily="49" charset="0"/>
              </a:rPr>
              <a:t> </a:t>
            </a:r>
            <a:r>
              <a:rPr lang="en-US" dirty="0" err="1">
                <a:solidFill>
                  <a:srgbClr val="FFFF00"/>
                </a:solidFill>
                <a:latin typeface="Courier New" panose="02070309020205020404" pitchFamily="49" charset="0"/>
                <a:cs typeface="Courier New" panose="02070309020205020404" pitchFamily="49" charset="0"/>
              </a:rPr>
              <a:t>webapp</a:t>
            </a:r>
            <a:r>
              <a:rPr lang="en-US" dirty="0">
                <a:solidFill>
                  <a:srgbClr val="FFFF00"/>
                </a:solidFill>
                <a:latin typeface="Courier New" panose="02070309020205020404" pitchFamily="49" charset="0"/>
                <a:cs typeface="Courier New" panose="02070309020205020404" pitchFamily="49" charset="0"/>
              </a:rPr>
              <a:t> create --resource-group </a:t>
            </a:r>
            <a:r>
              <a:rPr lang="pl-PL" dirty="0" err="1" smtClean="0">
                <a:solidFill>
                  <a:srgbClr val="FFFF00"/>
                </a:solidFill>
                <a:latin typeface="Courier New" panose="02070309020205020404" pitchFamily="49" charset="0"/>
                <a:cs typeface="Courier New" panose="02070309020205020404" pitchFamily="49" charset="0"/>
              </a:rPr>
              <a:t>rg-static-webapp</a:t>
            </a:r>
            <a:r>
              <a:rPr lang="pl-PL" dirty="0" smtClean="0">
                <a:solidFill>
                  <a:srgbClr val="FFFF00"/>
                </a:solidFill>
                <a:latin typeface="Courier New" panose="02070309020205020404" pitchFamily="49" charset="0"/>
                <a:cs typeface="Courier New" panose="02070309020205020404" pitchFamily="49" charset="0"/>
              </a:rPr>
              <a:t> \</a:t>
            </a:r>
          </a:p>
          <a:p>
            <a:pPr marL="68580" indent="0">
              <a:buNone/>
            </a:pPr>
            <a:r>
              <a:rPr lang="pl-PL" dirty="0" smtClean="0">
                <a:solidFill>
                  <a:srgbClr val="FFFF00"/>
                </a:solidFill>
                <a:latin typeface="Courier New" panose="02070309020205020404" pitchFamily="49" charset="0"/>
                <a:cs typeface="Courier New" panose="02070309020205020404" pitchFamily="49" charset="0"/>
              </a:rPr>
              <a:t>  </a:t>
            </a:r>
            <a:r>
              <a:rPr lang="en-US" dirty="0" smtClean="0">
                <a:solidFill>
                  <a:srgbClr val="FFFF00"/>
                </a:solidFill>
                <a:latin typeface="Courier New" panose="02070309020205020404" pitchFamily="49" charset="0"/>
                <a:cs typeface="Courier New" panose="02070309020205020404" pitchFamily="49" charset="0"/>
              </a:rPr>
              <a:t>--</a:t>
            </a:r>
            <a:r>
              <a:rPr lang="en-US" dirty="0">
                <a:solidFill>
                  <a:srgbClr val="FFFF00"/>
                </a:solidFill>
                <a:latin typeface="Courier New" panose="02070309020205020404" pitchFamily="49" charset="0"/>
                <a:cs typeface="Courier New" panose="02070309020205020404" pitchFamily="49" charset="0"/>
              </a:rPr>
              <a:t>plan myAppServicePlan2019</a:t>
            </a:r>
            <a:r>
              <a:rPr lang="en-US" dirty="0" smtClean="0">
                <a:solidFill>
                  <a:srgbClr val="FFFF00"/>
                </a:solidFill>
                <a:latin typeface="Courier New" panose="02070309020205020404" pitchFamily="49" charset="0"/>
                <a:cs typeface="Courier New" panose="02070309020205020404" pitchFamily="49" charset="0"/>
              </a:rPr>
              <a:t> </a:t>
            </a:r>
            <a:r>
              <a:rPr lang="en-US" dirty="0">
                <a:solidFill>
                  <a:srgbClr val="FFFF00"/>
                </a:solidFill>
                <a:latin typeface="Courier New" panose="02070309020205020404" pitchFamily="49" charset="0"/>
                <a:cs typeface="Courier New" panose="02070309020205020404" pitchFamily="49" charset="0"/>
              </a:rPr>
              <a:t>--name myWebAppPHP2019 </a:t>
            </a:r>
            <a:r>
              <a:rPr lang="pl-PL" dirty="0" smtClean="0">
                <a:solidFill>
                  <a:srgbClr val="FFFF00"/>
                </a:solidFill>
                <a:latin typeface="Courier New" panose="02070309020205020404" pitchFamily="49" charset="0"/>
                <a:cs typeface="Courier New" panose="02070309020205020404" pitchFamily="49" charset="0"/>
              </a:rPr>
              <a:t>\</a:t>
            </a:r>
          </a:p>
          <a:p>
            <a:pPr marL="68580" indent="0">
              <a:buNone/>
            </a:pPr>
            <a:r>
              <a:rPr lang="pl-PL" dirty="0" smtClean="0">
                <a:solidFill>
                  <a:srgbClr val="FFFF00"/>
                </a:solidFill>
                <a:latin typeface="Courier New" panose="02070309020205020404" pitchFamily="49" charset="0"/>
                <a:cs typeface="Courier New" panose="02070309020205020404" pitchFamily="49" charset="0"/>
              </a:rPr>
              <a:t>  </a:t>
            </a:r>
            <a:r>
              <a:rPr lang="en-US" dirty="0" smtClean="0">
                <a:solidFill>
                  <a:srgbClr val="FFFF00"/>
                </a:solidFill>
                <a:latin typeface="Courier New" panose="02070309020205020404" pitchFamily="49" charset="0"/>
                <a:cs typeface="Courier New" panose="02070309020205020404" pitchFamily="49" charset="0"/>
              </a:rPr>
              <a:t>--</a:t>
            </a:r>
            <a:r>
              <a:rPr lang="en-US" dirty="0">
                <a:solidFill>
                  <a:srgbClr val="FFFF00"/>
                </a:solidFill>
                <a:latin typeface="Courier New" panose="02070309020205020404" pitchFamily="49" charset="0"/>
                <a:cs typeface="Courier New" panose="02070309020205020404" pitchFamily="49" charset="0"/>
              </a:rPr>
              <a:t>runtime "PHP|7.0"</a:t>
            </a:r>
            <a:endParaRPr lang="en-US" dirty="0">
              <a:latin typeface="Courier New" panose="02070309020205020404" pitchFamily="49" charset="0"/>
              <a:cs typeface="Courier New" panose="02070309020205020404" pitchFamily="49" charset="0"/>
            </a:endParaRPr>
          </a:p>
        </p:txBody>
      </p:sp>
      <p:sp>
        <p:nvSpPr>
          <p:cNvPr id="4" name="Symbol zastępczy numeru slajdu 3"/>
          <p:cNvSpPr>
            <a:spLocks noGrp="1"/>
          </p:cNvSpPr>
          <p:nvPr>
            <p:ph type="sldNum" sz="quarter" idx="12"/>
          </p:nvPr>
        </p:nvSpPr>
        <p:spPr/>
        <p:txBody>
          <a:bodyPr/>
          <a:lstStyle/>
          <a:p>
            <a:fld id="{6423116A-B10C-477B-8811-FFEE860C59BA}" type="slidenum">
              <a:rPr lang="en-US" smtClean="0"/>
              <a:t>25</a:t>
            </a:fld>
            <a:endParaRPr lang="en-US"/>
          </a:p>
        </p:txBody>
      </p:sp>
    </p:spTree>
    <p:extLst>
      <p:ext uri="{BB962C8B-B14F-4D97-AF65-F5344CB8AC3E}">
        <p14:creationId xmlns:p14="http://schemas.microsoft.com/office/powerpoint/2010/main" val="28121682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556778"/>
            <a:ext cx="9105280" cy="3460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ytuł 1"/>
          <p:cNvSpPr>
            <a:spLocks noGrp="1"/>
          </p:cNvSpPr>
          <p:nvPr>
            <p:ph type="title"/>
          </p:nvPr>
        </p:nvSpPr>
        <p:spPr/>
        <p:txBody>
          <a:bodyPr/>
          <a:lstStyle/>
          <a:p>
            <a:r>
              <a:rPr lang="pl-PL" dirty="0" err="1" smtClean="0"/>
              <a:t>WebApp</a:t>
            </a:r>
            <a:r>
              <a:rPr lang="pl-PL" dirty="0" smtClean="0"/>
              <a:t> – podstawowe dane</a:t>
            </a:r>
            <a:endParaRPr lang="en-US" dirty="0"/>
          </a:p>
        </p:txBody>
      </p:sp>
      <p:sp>
        <p:nvSpPr>
          <p:cNvPr id="3" name="Symbol zastępczy zawartości 2"/>
          <p:cNvSpPr>
            <a:spLocks noGrp="1"/>
          </p:cNvSpPr>
          <p:nvPr>
            <p:ph idx="1"/>
          </p:nvPr>
        </p:nvSpPr>
        <p:spPr>
          <a:xfrm>
            <a:off x="914400" y="5229200"/>
            <a:ext cx="7772400" cy="1126360"/>
          </a:xfrm>
        </p:spPr>
        <p:txBody>
          <a:bodyPr>
            <a:normAutofit/>
          </a:bodyPr>
          <a:lstStyle/>
          <a:p>
            <a:r>
              <a:rPr lang="en-US" sz="2800" dirty="0"/>
              <a:t>https://mywebappphp2019.azurewebsites.net/</a:t>
            </a:r>
          </a:p>
        </p:txBody>
      </p:sp>
      <p:sp>
        <p:nvSpPr>
          <p:cNvPr id="4" name="Symbol zastępczy numeru slajdu 3"/>
          <p:cNvSpPr>
            <a:spLocks noGrp="1"/>
          </p:cNvSpPr>
          <p:nvPr>
            <p:ph type="sldNum" sz="quarter" idx="12"/>
          </p:nvPr>
        </p:nvSpPr>
        <p:spPr/>
        <p:txBody>
          <a:bodyPr/>
          <a:lstStyle/>
          <a:p>
            <a:fld id="{6423116A-B10C-477B-8811-FFEE860C59BA}" type="slidenum">
              <a:rPr lang="en-US" smtClean="0"/>
              <a:t>26</a:t>
            </a:fld>
            <a:endParaRPr lang="en-US"/>
          </a:p>
        </p:txBody>
      </p:sp>
      <p:sp>
        <p:nvSpPr>
          <p:cNvPr id="6" name="Strzałka w lewo 5"/>
          <p:cNvSpPr/>
          <p:nvPr/>
        </p:nvSpPr>
        <p:spPr>
          <a:xfrm>
            <a:off x="2195736" y="3135040"/>
            <a:ext cx="1365191" cy="14401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lokalizacja</a:t>
            </a:r>
            <a:endParaRPr lang="en-US" dirty="0"/>
          </a:p>
        </p:txBody>
      </p:sp>
      <p:sp>
        <p:nvSpPr>
          <p:cNvPr id="7" name="Strzałka w prawo 6"/>
          <p:cNvSpPr/>
          <p:nvPr/>
        </p:nvSpPr>
        <p:spPr>
          <a:xfrm>
            <a:off x="4932953" y="2559783"/>
            <a:ext cx="864096" cy="216024"/>
          </a:xfrm>
          <a:prstGeom prst="rightArrow">
            <a:avLst>
              <a:gd name="adj1" fmla="val 42639"/>
              <a:gd name="adj2" fmla="val 5000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scene3d>
              <a:camera prst="orthographicFront"/>
              <a:lightRig rig="balanced" dir="t">
                <a:rot lat="0" lon="0" rev="2100000"/>
              </a:lightRig>
            </a:scene3d>
            <a:sp3d extrusionH="57150" prstMaterial="metal">
              <a:bevelT w="38100" h="25400"/>
              <a:contourClr>
                <a:schemeClr val="bg2"/>
              </a:contourClr>
            </a:sp3d>
          </a:bodyPr>
          <a:lstStyle/>
          <a:p>
            <a:pPr algn="ctr"/>
            <a:r>
              <a:rPr lang="pl-PL"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URL</a:t>
            </a:r>
            <a:endParaRPr lang="pl-PL" b="1" dirty="0" smtClean="0">
              <a:ln w="50800"/>
              <a:solidFill>
                <a:schemeClr val="bg1">
                  <a:shade val="50000"/>
                </a:schemeClr>
              </a:solidFill>
            </a:endParaRPr>
          </a:p>
        </p:txBody>
      </p:sp>
      <p:sp>
        <p:nvSpPr>
          <p:cNvPr id="8" name="Strzałka zakrzywiona w dół 7"/>
          <p:cNvSpPr/>
          <p:nvPr/>
        </p:nvSpPr>
        <p:spPr>
          <a:xfrm>
            <a:off x="3093140" y="1602227"/>
            <a:ext cx="1152128" cy="36965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smtClean="0">
                <a:solidFill>
                  <a:schemeClr val="tx1"/>
                </a:solidFill>
              </a:rPr>
              <a:t>profil</a:t>
            </a:r>
            <a:endParaRPr lang="en-US" dirty="0">
              <a:solidFill>
                <a:schemeClr val="tx1"/>
              </a:solidFill>
            </a:endParaRPr>
          </a:p>
        </p:txBody>
      </p:sp>
    </p:spTree>
    <p:extLst>
      <p:ext uri="{BB962C8B-B14F-4D97-AF65-F5344CB8AC3E}">
        <p14:creationId xmlns:p14="http://schemas.microsoft.com/office/powerpoint/2010/main" val="4269470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smtClean="0"/>
              <a:t>WebApp</a:t>
            </a:r>
            <a:r>
              <a:rPr lang="pl-PL" dirty="0" smtClean="0"/>
              <a:t> – profil publiczny</a:t>
            </a:r>
            <a:endParaRPr lang="en-US" dirty="0"/>
          </a:p>
        </p:txBody>
      </p:sp>
      <p:sp>
        <p:nvSpPr>
          <p:cNvPr id="3" name="Symbol zastępczy zawartości 2"/>
          <p:cNvSpPr>
            <a:spLocks noGrp="1"/>
          </p:cNvSpPr>
          <p:nvPr>
            <p:ph idx="1"/>
          </p:nvPr>
        </p:nvSpPr>
        <p:spPr/>
        <p:txBody>
          <a:bodyPr>
            <a:normAutofit fontScale="55000" lnSpcReduction="20000"/>
          </a:bodyPr>
          <a:lstStyle/>
          <a:p>
            <a:r>
              <a:rPr lang="en-US" dirty="0"/>
              <a:t>&lt;</a:t>
            </a:r>
            <a:r>
              <a:rPr lang="en-US" dirty="0" err="1"/>
              <a:t>publishData</a:t>
            </a:r>
            <a:r>
              <a:rPr lang="en-US" dirty="0"/>
              <a:t>&gt;&lt;</a:t>
            </a:r>
            <a:r>
              <a:rPr lang="en-US" dirty="0" err="1"/>
              <a:t>publishProfile</a:t>
            </a:r>
            <a:r>
              <a:rPr lang="en-US" dirty="0"/>
              <a:t> </a:t>
            </a:r>
            <a:r>
              <a:rPr lang="en-US" dirty="0" err="1"/>
              <a:t>profileName</a:t>
            </a:r>
            <a:r>
              <a:rPr lang="en-US" dirty="0"/>
              <a:t>="</a:t>
            </a:r>
            <a:r>
              <a:rPr lang="en-US" dirty="0" err="1" smtClean="0"/>
              <a:t>myWebAppPHP</a:t>
            </a:r>
            <a:r>
              <a:rPr lang="pl-PL" dirty="0" smtClean="0"/>
              <a:t>2019</a:t>
            </a:r>
            <a:r>
              <a:rPr lang="en-US" dirty="0" smtClean="0"/>
              <a:t> </a:t>
            </a:r>
            <a:r>
              <a:rPr lang="en-US" dirty="0"/>
              <a:t>- Web Deploy" </a:t>
            </a:r>
            <a:r>
              <a:rPr lang="en-US" dirty="0" err="1"/>
              <a:t>publishMethod</a:t>
            </a:r>
            <a:r>
              <a:rPr lang="en-US" dirty="0"/>
              <a:t>="</a:t>
            </a:r>
            <a:r>
              <a:rPr lang="en-US" dirty="0" err="1"/>
              <a:t>MSDeploy</a:t>
            </a:r>
            <a:r>
              <a:rPr lang="en-US" dirty="0"/>
              <a:t>" </a:t>
            </a:r>
            <a:r>
              <a:rPr lang="en-US" dirty="0" err="1"/>
              <a:t>publishUrl</a:t>
            </a:r>
            <a:r>
              <a:rPr lang="en-US" dirty="0"/>
              <a:t>="</a:t>
            </a:r>
            <a:r>
              <a:rPr lang="en-US" dirty="0" err="1" smtClean="0"/>
              <a:t>mywebappphp</a:t>
            </a:r>
            <a:r>
              <a:rPr lang="pl-PL" dirty="0" smtClean="0"/>
              <a:t>2019</a:t>
            </a:r>
            <a:r>
              <a:rPr lang="en-US" dirty="0" smtClean="0"/>
              <a:t>.scm.azurewebsites.net:443</a:t>
            </a:r>
            <a:r>
              <a:rPr lang="en-US" dirty="0"/>
              <a:t>" </a:t>
            </a:r>
            <a:r>
              <a:rPr lang="en-US" dirty="0" err="1"/>
              <a:t>msdeploySite</a:t>
            </a:r>
            <a:r>
              <a:rPr lang="en-US" dirty="0"/>
              <a:t>="</a:t>
            </a:r>
            <a:r>
              <a:rPr lang="en-US" dirty="0" err="1" smtClean="0"/>
              <a:t>myWebAppPHP</a:t>
            </a:r>
            <a:r>
              <a:rPr lang="pl-PL" dirty="0" smtClean="0"/>
              <a:t>2019</a:t>
            </a:r>
            <a:r>
              <a:rPr lang="en-US" dirty="0" smtClean="0"/>
              <a:t>" </a:t>
            </a:r>
            <a:r>
              <a:rPr lang="en-US" dirty="0" err="1"/>
              <a:t>userName</a:t>
            </a:r>
            <a:r>
              <a:rPr lang="en-US" dirty="0"/>
              <a:t>="$myWebAppPHP1234" </a:t>
            </a:r>
            <a:r>
              <a:rPr lang="en-US" dirty="0" err="1"/>
              <a:t>userPWD</a:t>
            </a:r>
            <a:r>
              <a:rPr lang="en-US" dirty="0"/>
              <a:t>="jXFrh8rnC5nk5ee1p6duELDj1an48SispsZXPYnTAXjG0uiirb5DqjWLgsux" </a:t>
            </a:r>
            <a:r>
              <a:rPr lang="en-US" dirty="0" err="1"/>
              <a:t>destinationAppUrl</a:t>
            </a:r>
            <a:r>
              <a:rPr lang="en-US" dirty="0"/>
              <a:t>="http://</a:t>
            </a:r>
            <a:r>
              <a:rPr lang="en-US" dirty="0" smtClean="0"/>
              <a:t>mywebappphp</a:t>
            </a:r>
            <a:r>
              <a:rPr lang="pl-PL" dirty="0" smtClean="0"/>
              <a:t>2019</a:t>
            </a:r>
            <a:r>
              <a:rPr lang="en-US" dirty="0" smtClean="0"/>
              <a:t>.azurewebsites.net</a:t>
            </a:r>
            <a:r>
              <a:rPr lang="en-US" dirty="0"/>
              <a:t>" </a:t>
            </a:r>
            <a:r>
              <a:rPr lang="en-US" dirty="0" err="1"/>
              <a:t>SQLServerDBConnectionString</a:t>
            </a:r>
            <a:r>
              <a:rPr lang="en-US" dirty="0"/>
              <a:t>="" </a:t>
            </a:r>
            <a:r>
              <a:rPr lang="en-US" dirty="0" err="1"/>
              <a:t>mySQLDBConnectionString</a:t>
            </a:r>
            <a:r>
              <a:rPr lang="en-US" dirty="0"/>
              <a:t>="" </a:t>
            </a:r>
            <a:r>
              <a:rPr lang="en-US" dirty="0" err="1"/>
              <a:t>hostingProviderForumLink</a:t>
            </a:r>
            <a:r>
              <a:rPr lang="en-US" dirty="0"/>
              <a:t>="" </a:t>
            </a:r>
            <a:r>
              <a:rPr lang="en-US" dirty="0" err="1"/>
              <a:t>controlPanelLink</a:t>
            </a:r>
            <a:r>
              <a:rPr lang="en-US" dirty="0"/>
              <a:t>="http://windows.azure.com" </a:t>
            </a:r>
            <a:r>
              <a:rPr lang="en-US" dirty="0" err="1"/>
              <a:t>webSystem</a:t>
            </a:r>
            <a:r>
              <a:rPr lang="en-US" dirty="0"/>
              <a:t>="</a:t>
            </a:r>
            <a:r>
              <a:rPr lang="en-US" dirty="0" err="1"/>
              <a:t>WebSites</a:t>
            </a:r>
            <a:r>
              <a:rPr lang="en-US" dirty="0"/>
              <a:t>"&gt;&lt;databases /&gt;&lt;/</a:t>
            </a:r>
            <a:r>
              <a:rPr lang="en-US" dirty="0" err="1"/>
              <a:t>publishProfile</a:t>
            </a:r>
            <a:r>
              <a:rPr lang="en-US" dirty="0"/>
              <a:t>&gt;&lt;</a:t>
            </a:r>
            <a:r>
              <a:rPr lang="en-US" dirty="0" err="1"/>
              <a:t>publishProfile</a:t>
            </a:r>
            <a:r>
              <a:rPr lang="en-US" dirty="0"/>
              <a:t> </a:t>
            </a:r>
            <a:r>
              <a:rPr lang="en-US" dirty="0" err="1"/>
              <a:t>profileName</a:t>
            </a:r>
            <a:r>
              <a:rPr lang="en-US" dirty="0"/>
              <a:t>="</a:t>
            </a:r>
            <a:r>
              <a:rPr lang="en-US" dirty="0" err="1" smtClean="0"/>
              <a:t>myWebAppPHP</a:t>
            </a:r>
            <a:r>
              <a:rPr lang="pl-PL" dirty="0" smtClean="0"/>
              <a:t>2019</a:t>
            </a:r>
            <a:r>
              <a:rPr lang="en-US" dirty="0" smtClean="0"/>
              <a:t> </a:t>
            </a:r>
            <a:r>
              <a:rPr lang="en-US" dirty="0"/>
              <a:t>- FTP" </a:t>
            </a:r>
            <a:r>
              <a:rPr lang="en-US" dirty="0" err="1"/>
              <a:t>publishMethod</a:t>
            </a:r>
            <a:r>
              <a:rPr lang="en-US" dirty="0"/>
              <a:t>="FTP" </a:t>
            </a:r>
            <a:r>
              <a:rPr lang="en-US" dirty="0" err="1"/>
              <a:t>publishUrl</a:t>
            </a:r>
            <a:r>
              <a:rPr lang="en-US" dirty="0"/>
              <a:t>="</a:t>
            </a:r>
            <a:r>
              <a:rPr lang="en-US" dirty="0">
                <a:solidFill>
                  <a:srgbClr val="FF0000"/>
                </a:solidFill>
              </a:rPr>
              <a:t>ftp://waws-prod-db3-093.ftp.azurewebsites.windows.net/site/</a:t>
            </a:r>
            <a:r>
              <a:rPr lang="en-US" dirty="0" err="1">
                <a:solidFill>
                  <a:srgbClr val="FF0000"/>
                </a:solidFill>
              </a:rPr>
              <a:t>wwwroot</a:t>
            </a:r>
            <a:r>
              <a:rPr lang="en-US" dirty="0"/>
              <a:t>" </a:t>
            </a:r>
            <a:r>
              <a:rPr lang="en-US" dirty="0" err="1"/>
              <a:t>ftpPassiveMode</a:t>
            </a:r>
            <a:r>
              <a:rPr lang="en-US" dirty="0"/>
              <a:t>="True" </a:t>
            </a:r>
            <a:r>
              <a:rPr lang="en-US" dirty="0" err="1"/>
              <a:t>userName</a:t>
            </a:r>
            <a:r>
              <a:rPr lang="en-US" dirty="0"/>
              <a:t>="</a:t>
            </a:r>
            <a:r>
              <a:rPr lang="en-US" dirty="0" err="1" smtClean="0">
                <a:solidFill>
                  <a:srgbClr val="FFFF00"/>
                </a:solidFill>
              </a:rPr>
              <a:t>myWebAppPHP</a:t>
            </a:r>
            <a:r>
              <a:rPr lang="pl-PL" dirty="0" smtClean="0">
                <a:solidFill>
                  <a:srgbClr val="FFFF00"/>
                </a:solidFill>
              </a:rPr>
              <a:t>2019</a:t>
            </a:r>
            <a:r>
              <a:rPr lang="en-US" dirty="0" smtClean="0">
                <a:solidFill>
                  <a:srgbClr val="FFFF00"/>
                </a:solidFill>
              </a:rPr>
              <a:t>\$</a:t>
            </a:r>
            <a:r>
              <a:rPr lang="en-US" dirty="0" err="1" smtClean="0">
                <a:solidFill>
                  <a:srgbClr val="FFFF00"/>
                </a:solidFill>
              </a:rPr>
              <a:t>myWebAppPHP</a:t>
            </a:r>
            <a:r>
              <a:rPr lang="pl-PL" dirty="0" smtClean="0">
                <a:solidFill>
                  <a:srgbClr val="FFFF00"/>
                </a:solidFill>
              </a:rPr>
              <a:t>2019</a:t>
            </a:r>
            <a:r>
              <a:rPr lang="en-US" dirty="0" smtClean="0"/>
              <a:t>" </a:t>
            </a:r>
            <a:r>
              <a:rPr lang="en-US" dirty="0" err="1"/>
              <a:t>userPWD</a:t>
            </a:r>
            <a:r>
              <a:rPr lang="en-US" dirty="0"/>
              <a:t>="</a:t>
            </a:r>
            <a:r>
              <a:rPr lang="en-US" dirty="0">
                <a:solidFill>
                  <a:srgbClr val="00B050"/>
                </a:solidFill>
              </a:rPr>
              <a:t>jXFrh8rnC5nk5ee1p6duELDj1an48SispsZXPYnTAXjG0uiirb5DqjWLgsux</a:t>
            </a:r>
            <a:r>
              <a:rPr lang="en-US" dirty="0"/>
              <a:t>" </a:t>
            </a:r>
            <a:r>
              <a:rPr lang="en-US" dirty="0" err="1"/>
              <a:t>destinationAppUrl</a:t>
            </a:r>
            <a:r>
              <a:rPr lang="en-US" dirty="0"/>
              <a:t>="http://</a:t>
            </a:r>
            <a:r>
              <a:rPr lang="en-US" dirty="0" smtClean="0"/>
              <a:t>mywebappphp</a:t>
            </a:r>
            <a:r>
              <a:rPr lang="pl-PL" dirty="0" smtClean="0"/>
              <a:t>2019</a:t>
            </a:r>
            <a:r>
              <a:rPr lang="en-US" dirty="0" smtClean="0"/>
              <a:t>.azurewebsites.net</a:t>
            </a:r>
            <a:r>
              <a:rPr lang="en-US" dirty="0"/>
              <a:t>" </a:t>
            </a:r>
            <a:r>
              <a:rPr lang="en-US" dirty="0" err="1"/>
              <a:t>SQLServerDBConnectionString</a:t>
            </a:r>
            <a:r>
              <a:rPr lang="en-US" dirty="0"/>
              <a:t>="" </a:t>
            </a:r>
            <a:r>
              <a:rPr lang="en-US" dirty="0" err="1"/>
              <a:t>mySQLDBConnectionString</a:t>
            </a:r>
            <a:r>
              <a:rPr lang="en-US" dirty="0"/>
              <a:t>="" </a:t>
            </a:r>
            <a:r>
              <a:rPr lang="en-US" dirty="0" err="1"/>
              <a:t>hostingProviderForumLink</a:t>
            </a:r>
            <a:r>
              <a:rPr lang="en-US" dirty="0"/>
              <a:t>="" </a:t>
            </a:r>
            <a:r>
              <a:rPr lang="en-US" dirty="0" err="1"/>
              <a:t>controlPanelLink</a:t>
            </a:r>
            <a:r>
              <a:rPr lang="en-US" dirty="0"/>
              <a:t>="http://windows.azure.com" </a:t>
            </a:r>
            <a:r>
              <a:rPr lang="en-US" dirty="0" err="1"/>
              <a:t>webSystem</a:t>
            </a:r>
            <a:r>
              <a:rPr lang="en-US" dirty="0"/>
              <a:t>="</a:t>
            </a:r>
            <a:r>
              <a:rPr lang="en-US" dirty="0" err="1"/>
              <a:t>WebSites</a:t>
            </a:r>
            <a:r>
              <a:rPr lang="en-US" dirty="0"/>
              <a:t>"&gt;&lt;databases /&gt;&lt;/</a:t>
            </a:r>
            <a:r>
              <a:rPr lang="en-US" dirty="0" err="1"/>
              <a:t>publishProfile</a:t>
            </a:r>
            <a:r>
              <a:rPr lang="en-US" dirty="0"/>
              <a:t>&gt;&lt;/</a:t>
            </a:r>
            <a:r>
              <a:rPr lang="en-US" dirty="0" err="1"/>
              <a:t>publishData</a:t>
            </a:r>
            <a:r>
              <a:rPr lang="en-US" dirty="0"/>
              <a:t>&gt;</a:t>
            </a:r>
          </a:p>
        </p:txBody>
      </p:sp>
      <p:sp>
        <p:nvSpPr>
          <p:cNvPr id="4" name="Symbol zastępczy numeru slajdu 3"/>
          <p:cNvSpPr>
            <a:spLocks noGrp="1"/>
          </p:cNvSpPr>
          <p:nvPr>
            <p:ph type="sldNum" sz="quarter" idx="12"/>
          </p:nvPr>
        </p:nvSpPr>
        <p:spPr/>
        <p:txBody>
          <a:bodyPr/>
          <a:lstStyle/>
          <a:p>
            <a:fld id="{6423116A-B10C-477B-8811-FFEE860C59BA}" type="slidenum">
              <a:rPr lang="en-US" smtClean="0"/>
              <a:t>27</a:t>
            </a:fld>
            <a:endParaRPr lang="en-US"/>
          </a:p>
        </p:txBody>
      </p:sp>
    </p:spTree>
    <p:extLst>
      <p:ext uri="{BB962C8B-B14F-4D97-AF65-F5344CB8AC3E}">
        <p14:creationId xmlns:p14="http://schemas.microsoft.com/office/powerpoint/2010/main" val="14905021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914400" y="512064"/>
            <a:ext cx="7772400" cy="1188744"/>
          </a:xfrm>
        </p:spPr>
        <p:txBody>
          <a:bodyPr/>
          <a:lstStyle/>
          <a:p>
            <a:r>
              <a:rPr lang="pl-PL" sz="3600" dirty="0" err="1" smtClean="0"/>
              <a:t>WebApp</a:t>
            </a:r>
            <a:r>
              <a:rPr lang="pl-PL" sz="3600" dirty="0" smtClean="0"/>
              <a:t> – profil widoczny z Internet Explorer</a:t>
            </a:r>
            <a:endParaRPr lang="en-US" sz="3600" dirty="0"/>
          </a:p>
        </p:txBody>
      </p:sp>
      <p:sp>
        <p:nvSpPr>
          <p:cNvPr id="3" name="Symbol zastępczy zawartości 2"/>
          <p:cNvSpPr>
            <a:spLocks noGrp="1"/>
          </p:cNvSpPr>
          <p:nvPr>
            <p:ph idx="1"/>
          </p:nvPr>
        </p:nvSpPr>
        <p:spPr/>
        <p:txBody>
          <a:bodyPr/>
          <a:lstStyle/>
          <a:p>
            <a:endParaRPr lang="en-US"/>
          </a:p>
        </p:txBody>
      </p:sp>
      <p:sp>
        <p:nvSpPr>
          <p:cNvPr id="4" name="Symbol zastępczy numeru slajdu 3"/>
          <p:cNvSpPr>
            <a:spLocks noGrp="1"/>
          </p:cNvSpPr>
          <p:nvPr>
            <p:ph type="sldNum" sz="quarter" idx="12"/>
          </p:nvPr>
        </p:nvSpPr>
        <p:spPr/>
        <p:txBody>
          <a:bodyPr/>
          <a:lstStyle/>
          <a:p>
            <a:fld id="{6423116A-B10C-477B-8811-FFEE860C59BA}" type="slidenum">
              <a:rPr lang="en-US" smtClean="0"/>
              <a:t>28</a:t>
            </a:fld>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772816"/>
            <a:ext cx="7724775" cy="3781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76102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sz="3200" dirty="0" err="1" smtClean="0"/>
              <a:t>WebApp</a:t>
            </a:r>
            <a:r>
              <a:rPr lang="pl-PL" sz="3200" dirty="0" smtClean="0"/>
              <a:t> – ustawienia aplikacji</a:t>
            </a:r>
            <a:endParaRPr lang="en-US" sz="3200" dirty="0"/>
          </a:p>
        </p:txBody>
      </p:sp>
      <p:sp>
        <p:nvSpPr>
          <p:cNvPr id="3" name="Symbol zastępczy zawartości 2"/>
          <p:cNvSpPr>
            <a:spLocks noGrp="1"/>
          </p:cNvSpPr>
          <p:nvPr>
            <p:ph idx="1"/>
          </p:nvPr>
        </p:nvSpPr>
        <p:spPr/>
        <p:txBody>
          <a:bodyPr/>
          <a:lstStyle/>
          <a:p>
            <a:pPr marL="68580" indent="0">
              <a:buNone/>
            </a:pPr>
            <a:endParaRPr lang="en-US" dirty="0"/>
          </a:p>
        </p:txBody>
      </p:sp>
      <p:sp>
        <p:nvSpPr>
          <p:cNvPr id="4" name="Symbol zastępczy numeru slajdu 3"/>
          <p:cNvSpPr>
            <a:spLocks noGrp="1"/>
          </p:cNvSpPr>
          <p:nvPr>
            <p:ph type="sldNum" sz="quarter" idx="12"/>
          </p:nvPr>
        </p:nvSpPr>
        <p:spPr/>
        <p:txBody>
          <a:bodyPr/>
          <a:lstStyle/>
          <a:p>
            <a:fld id="{6423116A-B10C-477B-8811-FFEE860C59BA}" type="slidenum">
              <a:rPr lang="en-US" smtClean="0"/>
              <a:t>29</a:t>
            </a:fld>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1427847"/>
            <a:ext cx="5392837" cy="49516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202397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smtClean="0"/>
              <a:t>Czym jest chmura ?</a:t>
            </a:r>
            <a:endParaRPr lang="en-US" dirty="0"/>
          </a:p>
        </p:txBody>
      </p:sp>
      <p:sp>
        <p:nvSpPr>
          <p:cNvPr id="2" name="Symbol zastępczy zawartości 1"/>
          <p:cNvSpPr>
            <a:spLocks noGrp="1"/>
          </p:cNvSpPr>
          <p:nvPr>
            <p:ph idx="1"/>
          </p:nvPr>
        </p:nvSpPr>
        <p:spPr/>
        <p:txBody>
          <a:bodyPr>
            <a:normAutofit fontScale="70000" lnSpcReduction="20000"/>
          </a:bodyPr>
          <a:lstStyle/>
          <a:p>
            <a:r>
              <a:rPr lang="pl-PL" dirty="0"/>
              <a:t>Mity: </a:t>
            </a:r>
            <a:r>
              <a:rPr lang="pl-PL" dirty="0">
                <a:hlinkClick r:id="rId2"/>
              </a:rPr>
              <a:t>https://www.slideshare.net/michalfurmankiewicz/10-legend-o-chmurze-microsoft-azure-micha-furmankiewicz</a:t>
            </a:r>
            <a:endParaRPr lang="pl-PL" dirty="0" smtClean="0"/>
          </a:p>
          <a:p>
            <a:r>
              <a:rPr lang="pl-PL" dirty="0" smtClean="0"/>
              <a:t>1</a:t>
            </a:r>
            <a:r>
              <a:rPr lang="pl-PL" dirty="0"/>
              <a:t>) Chmura dostarcza tylko maszyny wirtualne. </a:t>
            </a:r>
            <a:endParaRPr lang="pl-PL" dirty="0" smtClean="0"/>
          </a:p>
          <a:p>
            <a:r>
              <a:rPr lang="pl-PL" dirty="0" smtClean="0"/>
              <a:t>2</a:t>
            </a:r>
            <a:r>
              <a:rPr lang="pl-PL" dirty="0"/>
              <a:t>) Chmura nie daje mi żadnej wartości dodanej. </a:t>
            </a:r>
            <a:endParaRPr lang="pl-PL" dirty="0" smtClean="0"/>
          </a:p>
          <a:p>
            <a:r>
              <a:rPr lang="pl-PL" dirty="0" smtClean="0"/>
              <a:t>3</a:t>
            </a:r>
            <a:r>
              <a:rPr lang="pl-PL" dirty="0"/>
              <a:t>) Nie wiem, gdzie są moje dane. </a:t>
            </a:r>
            <a:endParaRPr lang="pl-PL" dirty="0" smtClean="0"/>
          </a:p>
          <a:p>
            <a:r>
              <a:rPr lang="pl-PL" dirty="0" smtClean="0"/>
              <a:t>4</a:t>
            </a:r>
            <a:r>
              <a:rPr lang="pl-PL" dirty="0"/>
              <a:t>) W chmurze nie ma modelu uprawnień. </a:t>
            </a:r>
            <a:endParaRPr lang="pl-PL" dirty="0" smtClean="0"/>
          </a:p>
          <a:p>
            <a:r>
              <a:rPr lang="pl-PL" dirty="0" smtClean="0"/>
              <a:t>5</a:t>
            </a:r>
            <a:r>
              <a:rPr lang="pl-PL" dirty="0"/>
              <a:t>) Dane, składowane w chmurze są wykorzystywane do innych celów. </a:t>
            </a:r>
            <a:endParaRPr lang="pl-PL" dirty="0" smtClean="0"/>
          </a:p>
          <a:p>
            <a:r>
              <a:rPr lang="pl-PL" dirty="0" smtClean="0"/>
              <a:t>6</a:t>
            </a:r>
            <a:r>
              <a:rPr lang="pl-PL" dirty="0"/>
              <a:t>) Chmura jest droga. </a:t>
            </a:r>
            <a:endParaRPr lang="pl-PL" dirty="0" smtClean="0"/>
          </a:p>
          <a:p>
            <a:r>
              <a:rPr lang="pl-PL" dirty="0" smtClean="0"/>
              <a:t>7</a:t>
            </a:r>
            <a:r>
              <a:rPr lang="pl-PL" dirty="0"/>
              <a:t>) W chmurze nie ma SLA. </a:t>
            </a:r>
            <a:endParaRPr lang="pl-PL" dirty="0" smtClean="0"/>
          </a:p>
          <a:p>
            <a:r>
              <a:rPr lang="pl-PL" dirty="0" smtClean="0"/>
              <a:t>8</a:t>
            </a:r>
            <a:r>
              <a:rPr lang="pl-PL" dirty="0"/>
              <a:t>) Z chmury w Polsce nikt nie korzysta. </a:t>
            </a:r>
            <a:endParaRPr lang="pl-PL" dirty="0" smtClean="0"/>
          </a:p>
          <a:p>
            <a:r>
              <a:rPr lang="pl-PL" dirty="0" smtClean="0"/>
              <a:t>9</a:t>
            </a:r>
            <a:r>
              <a:rPr lang="pl-PL" dirty="0"/>
              <a:t>) Prawo nie pozwala mi korzystać z chmury. </a:t>
            </a:r>
            <a:endParaRPr lang="pl-PL" dirty="0" smtClean="0"/>
          </a:p>
          <a:p>
            <a:r>
              <a:rPr lang="pl-PL" dirty="0" smtClean="0"/>
              <a:t>10</a:t>
            </a:r>
            <a:r>
              <a:rPr lang="pl-PL" dirty="0"/>
              <a:t>) Chmura jest trudna i skomplikowana, brak dokumentacji, na rynku brak jest specjalistów. </a:t>
            </a:r>
            <a:endParaRPr lang="en-US" dirty="0"/>
          </a:p>
        </p:txBody>
      </p:sp>
      <p:sp>
        <p:nvSpPr>
          <p:cNvPr id="5" name="Symbol zastępczy numeru slajdu 4"/>
          <p:cNvSpPr>
            <a:spLocks noGrp="1"/>
          </p:cNvSpPr>
          <p:nvPr>
            <p:ph type="sldNum" sz="quarter" idx="12"/>
          </p:nvPr>
        </p:nvSpPr>
        <p:spPr/>
        <p:txBody>
          <a:bodyPr/>
          <a:lstStyle/>
          <a:p>
            <a:fld id="{6423116A-B10C-477B-8811-FFEE860C59BA}" type="slidenum">
              <a:rPr lang="en-US" smtClean="0"/>
              <a:t>3</a:t>
            </a:fld>
            <a:endParaRPr lang="en-US"/>
          </a:p>
        </p:txBody>
      </p:sp>
    </p:spTree>
    <p:extLst>
      <p:ext uri="{BB962C8B-B14F-4D97-AF65-F5344CB8AC3E}">
        <p14:creationId xmlns:p14="http://schemas.microsoft.com/office/powerpoint/2010/main" val="13986129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smtClean="0"/>
              <a:t>WebApp</a:t>
            </a:r>
            <a:r>
              <a:rPr lang="pl-PL" dirty="0" smtClean="0"/>
              <a:t> – </a:t>
            </a:r>
            <a:r>
              <a:rPr lang="pl-PL" dirty="0" err="1" smtClean="0"/>
              <a:t>sloty</a:t>
            </a:r>
            <a:r>
              <a:rPr lang="pl-PL" dirty="0"/>
              <a:t/>
            </a:r>
            <a:br>
              <a:rPr lang="pl-PL" dirty="0"/>
            </a:br>
            <a:r>
              <a:rPr lang="pl-PL" sz="1600" dirty="0">
                <a:hlinkClick r:id="rId2"/>
              </a:rPr>
              <a:t>https://docs.microsoft.com/en-us/azure/app-service/scripts/app-service-cli-deploy-staging-environment</a:t>
            </a:r>
            <a:endParaRPr lang="en-US" sz="1600" dirty="0"/>
          </a:p>
        </p:txBody>
      </p:sp>
      <p:sp>
        <p:nvSpPr>
          <p:cNvPr id="4" name="Symbol zastępczy numeru slajdu 3"/>
          <p:cNvSpPr>
            <a:spLocks noGrp="1"/>
          </p:cNvSpPr>
          <p:nvPr>
            <p:ph type="sldNum" sz="quarter" idx="12"/>
          </p:nvPr>
        </p:nvSpPr>
        <p:spPr/>
        <p:txBody>
          <a:bodyPr/>
          <a:lstStyle/>
          <a:p>
            <a:fld id="{6423116A-B10C-477B-8811-FFEE860C59BA}" type="slidenum">
              <a:rPr lang="en-US" smtClean="0"/>
              <a:t>30</a:t>
            </a:fld>
            <a:endParaRPr lang="en-US"/>
          </a:p>
        </p:txBody>
      </p:sp>
      <p:sp>
        <p:nvSpPr>
          <p:cNvPr id="5" name="Symbol zastępczy zawartości 4"/>
          <p:cNvSpPr>
            <a:spLocks noGrp="1"/>
          </p:cNvSpPr>
          <p:nvPr>
            <p:ph idx="1"/>
          </p:nvPr>
        </p:nvSpPr>
        <p:spPr>
          <a:xfrm>
            <a:off x="914400" y="4221088"/>
            <a:ext cx="7772400" cy="2134472"/>
          </a:xfrm>
        </p:spPr>
        <p:txBody>
          <a:bodyPr>
            <a:normAutofit fontScale="85000" lnSpcReduction="20000"/>
          </a:bodyPr>
          <a:lstStyle/>
          <a:p>
            <a:r>
              <a:rPr lang="en-US" dirty="0" err="1">
                <a:solidFill>
                  <a:srgbClr val="FFFF00"/>
                </a:solidFill>
              </a:rPr>
              <a:t>az</a:t>
            </a:r>
            <a:r>
              <a:rPr lang="en-US" dirty="0">
                <a:solidFill>
                  <a:srgbClr val="FFFF00"/>
                </a:solidFill>
              </a:rPr>
              <a:t> </a:t>
            </a:r>
            <a:r>
              <a:rPr lang="en-US" dirty="0" err="1">
                <a:solidFill>
                  <a:srgbClr val="FFFF00"/>
                </a:solidFill>
              </a:rPr>
              <a:t>webapp</a:t>
            </a:r>
            <a:r>
              <a:rPr lang="en-US" dirty="0">
                <a:solidFill>
                  <a:srgbClr val="FFFF00"/>
                </a:solidFill>
              </a:rPr>
              <a:t> deployment slot create --name myWebAppPHP2019 --resource-group </a:t>
            </a:r>
            <a:r>
              <a:rPr lang="en-US" dirty="0" err="1">
                <a:solidFill>
                  <a:srgbClr val="FFFF00"/>
                </a:solidFill>
              </a:rPr>
              <a:t>rg</a:t>
            </a:r>
            <a:r>
              <a:rPr lang="en-US" dirty="0">
                <a:solidFill>
                  <a:srgbClr val="FFFF00"/>
                </a:solidFill>
              </a:rPr>
              <a:t>-static-</a:t>
            </a:r>
            <a:r>
              <a:rPr lang="en-US" dirty="0" err="1">
                <a:solidFill>
                  <a:srgbClr val="FFFF00"/>
                </a:solidFill>
              </a:rPr>
              <a:t>webapp</a:t>
            </a:r>
            <a:r>
              <a:rPr lang="en-US" dirty="0">
                <a:solidFill>
                  <a:srgbClr val="FFFF00"/>
                </a:solidFill>
              </a:rPr>
              <a:t> --slot DEV</a:t>
            </a:r>
          </a:p>
          <a:p>
            <a:r>
              <a:rPr lang="en-US" dirty="0" err="1">
                <a:solidFill>
                  <a:srgbClr val="FFFF00"/>
                </a:solidFill>
              </a:rPr>
              <a:t>az</a:t>
            </a:r>
            <a:r>
              <a:rPr lang="en-US" dirty="0">
                <a:solidFill>
                  <a:srgbClr val="FFFF00"/>
                </a:solidFill>
              </a:rPr>
              <a:t> </a:t>
            </a:r>
            <a:r>
              <a:rPr lang="en-US" dirty="0" err="1">
                <a:solidFill>
                  <a:srgbClr val="FFFF00"/>
                </a:solidFill>
              </a:rPr>
              <a:t>webapp</a:t>
            </a:r>
            <a:r>
              <a:rPr lang="en-US" dirty="0">
                <a:solidFill>
                  <a:srgbClr val="FFFF00"/>
                </a:solidFill>
              </a:rPr>
              <a:t> deployment slot create --name myWebAppPHP2019 --resource-group </a:t>
            </a:r>
            <a:r>
              <a:rPr lang="en-US" dirty="0" err="1">
                <a:solidFill>
                  <a:srgbClr val="FFFF00"/>
                </a:solidFill>
              </a:rPr>
              <a:t>rg</a:t>
            </a:r>
            <a:r>
              <a:rPr lang="en-US" dirty="0">
                <a:solidFill>
                  <a:srgbClr val="FFFF00"/>
                </a:solidFill>
              </a:rPr>
              <a:t>-static-</a:t>
            </a:r>
            <a:r>
              <a:rPr lang="en-US" dirty="0" err="1">
                <a:solidFill>
                  <a:srgbClr val="FFFF00"/>
                </a:solidFill>
              </a:rPr>
              <a:t>webapp</a:t>
            </a:r>
            <a:r>
              <a:rPr lang="en-US" dirty="0">
                <a:solidFill>
                  <a:srgbClr val="FFFF00"/>
                </a:solidFill>
              </a:rPr>
              <a:t> --slot UAT</a:t>
            </a:r>
            <a:endParaRPr lang="en-US" dirty="0"/>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560" y="1844824"/>
            <a:ext cx="8300095" cy="19194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26449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567743"/>
            <a:ext cx="8532440" cy="16619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ytuł 1"/>
          <p:cNvSpPr>
            <a:spLocks noGrp="1"/>
          </p:cNvSpPr>
          <p:nvPr>
            <p:ph type="title"/>
          </p:nvPr>
        </p:nvSpPr>
        <p:spPr/>
        <p:txBody>
          <a:bodyPr/>
          <a:lstStyle/>
          <a:p>
            <a:r>
              <a:rPr lang="pl-PL" dirty="0" err="1" smtClean="0"/>
              <a:t>WebApp</a:t>
            </a:r>
            <a:r>
              <a:rPr lang="pl-PL" dirty="0" smtClean="0"/>
              <a:t> – integracja z GitHub</a:t>
            </a:r>
            <a:endParaRPr lang="en-US" dirty="0"/>
          </a:p>
        </p:txBody>
      </p:sp>
      <p:sp>
        <p:nvSpPr>
          <p:cNvPr id="3" name="Symbol zastępczy zawartości 2"/>
          <p:cNvSpPr>
            <a:spLocks noGrp="1"/>
          </p:cNvSpPr>
          <p:nvPr>
            <p:ph idx="1"/>
          </p:nvPr>
        </p:nvSpPr>
        <p:spPr>
          <a:xfrm>
            <a:off x="914400" y="4005064"/>
            <a:ext cx="7772400" cy="2350496"/>
          </a:xfrm>
        </p:spPr>
        <p:txBody>
          <a:bodyPr>
            <a:normAutofit fontScale="70000" lnSpcReduction="20000"/>
          </a:bodyPr>
          <a:lstStyle/>
          <a:p>
            <a:r>
              <a:rPr lang="en-US" dirty="0" err="1">
                <a:solidFill>
                  <a:srgbClr val="FFFF00"/>
                </a:solidFill>
              </a:rPr>
              <a:t>az</a:t>
            </a:r>
            <a:r>
              <a:rPr lang="en-US" dirty="0">
                <a:solidFill>
                  <a:srgbClr val="FFFF00"/>
                </a:solidFill>
              </a:rPr>
              <a:t> </a:t>
            </a:r>
            <a:r>
              <a:rPr lang="en-US" dirty="0" err="1">
                <a:solidFill>
                  <a:srgbClr val="FFFF00"/>
                </a:solidFill>
              </a:rPr>
              <a:t>webapp</a:t>
            </a:r>
            <a:r>
              <a:rPr lang="en-US" dirty="0">
                <a:solidFill>
                  <a:srgbClr val="FFFF00"/>
                </a:solidFill>
              </a:rPr>
              <a:t> deployment source </a:t>
            </a:r>
            <a:r>
              <a:rPr lang="en-US" dirty="0" err="1">
                <a:solidFill>
                  <a:srgbClr val="FFFF00"/>
                </a:solidFill>
              </a:rPr>
              <a:t>config</a:t>
            </a:r>
            <a:r>
              <a:rPr lang="en-US" dirty="0">
                <a:solidFill>
                  <a:srgbClr val="FFFF00"/>
                </a:solidFill>
              </a:rPr>
              <a:t> --name myWebAppPHP2019 --resource-group </a:t>
            </a:r>
            <a:r>
              <a:rPr lang="en-US" dirty="0" err="1">
                <a:solidFill>
                  <a:srgbClr val="FFFF00"/>
                </a:solidFill>
              </a:rPr>
              <a:t>rg</a:t>
            </a:r>
            <a:r>
              <a:rPr lang="en-US" dirty="0">
                <a:solidFill>
                  <a:srgbClr val="FFFF00"/>
                </a:solidFill>
              </a:rPr>
              <a:t>-static-</a:t>
            </a:r>
            <a:r>
              <a:rPr lang="en-US" dirty="0" err="1">
                <a:solidFill>
                  <a:srgbClr val="FFFF00"/>
                </a:solidFill>
              </a:rPr>
              <a:t>webapp</a:t>
            </a:r>
            <a:r>
              <a:rPr lang="en-US" dirty="0">
                <a:solidFill>
                  <a:srgbClr val="FFFF00"/>
                </a:solidFill>
              </a:rPr>
              <a:t> --slot DEV --repo-</a:t>
            </a:r>
            <a:r>
              <a:rPr lang="en-US" dirty="0" err="1">
                <a:solidFill>
                  <a:srgbClr val="FFFF00"/>
                </a:solidFill>
              </a:rPr>
              <a:t>url</a:t>
            </a:r>
            <a:r>
              <a:rPr lang="en-US" dirty="0">
                <a:solidFill>
                  <a:srgbClr val="FFFF00"/>
                </a:solidFill>
              </a:rPr>
              <a:t> https://github.com/Azure-Samples/php-docs-hello-world --branch master --manual-integration</a:t>
            </a:r>
          </a:p>
          <a:p>
            <a:r>
              <a:rPr lang="en-US" dirty="0" err="1">
                <a:solidFill>
                  <a:srgbClr val="FFFF00"/>
                </a:solidFill>
              </a:rPr>
              <a:t>az</a:t>
            </a:r>
            <a:r>
              <a:rPr lang="en-US" dirty="0">
                <a:solidFill>
                  <a:srgbClr val="FFFF00"/>
                </a:solidFill>
              </a:rPr>
              <a:t> </a:t>
            </a:r>
            <a:r>
              <a:rPr lang="en-US" dirty="0" err="1">
                <a:solidFill>
                  <a:srgbClr val="FFFF00"/>
                </a:solidFill>
              </a:rPr>
              <a:t>webapp</a:t>
            </a:r>
            <a:r>
              <a:rPr lang="en-US" dirty="0">
                <a:solidFill>
                  <a:srgbClr val="FFFF00"/>
                </a:solidFill>
              </a:rPr>
              <a:t> deployment source </a:t>
            </a:r>
            <a:r>
              <a:rPr lang="en-US" dirty="0" err="1">
                <a:solidFill>
                  <a:srgbClr val="FFFF00"/>
                </a:solidFill>
              </a:rPr>
              <a:t>config</a:t>
            </a:r>
            <a:r>
              <a:rPr lang="en-US" dirty="0">
                <a:solidFill>
                  <a:srgbClr val="FFFF00"/>
                </a:solidFill>
              </a:rPr>
              <a:t> --name myWebAppPHP2019 --resource-group </a:t>
            </a:r>
            <a:r>
              <a:rPr lang="en-US" dirty="0" err="1">
                <a:solidFill>
                  <a:srgbClr val="FFFF00"/>
                </a:solidFill>
              </a:rPr>
              <a:t>rg</a:t>
            </a:r>
            <a:r>
              <a:rPr lang="en-US" dirty="0">
                <a:solidFill>
                  <a:srgbClr val="FFFF00"/>
                </a:solidFill>
              </a:rPr>
              <a:t>-static-</a:t>
            </a:r>
            <a:r>
              <a:rPr lang="en-US" dirty="0" err="1">
                <a:solidFill>
                  <a:srgbClr val="FFFF00"/>
                </a:solidFill>
              </a:rPr>
              <a:t>webapp</a:t>
            </a:r>
            <a:r>
              <a:rPr lang="en-US" dirty="0">
                <a:solidFill>
                  <a:srgbClr val="FFFF00"/>
                </a:solidFill>
              </a:rPr>
              <a:t> --slot UAT --repo-</a:t>
            </a:r>
            <a:r>
              <a:rPr lang="en-US" dirty="0" err="1">
                <a:solidFill>
                  <a:srgbClr val="FFFF00"/>
                </a:solidFill>
              </a:rPr>
              <a:t>url</a:t>
            </a:r>
            <a:r>
              <a:rPr lang="en-US" dirty="0">
                <a:solidFill>
                  <a:srgbClr val="FFFF00"/>
                </a:solidFill>
              </a:rPr>
              <a:t> https://github.com/aws-samples/aws-demo-php-simple-app --branch master --manual-integration</a:t>
            </a:r>
          </a:p>
          <a:p>
            <a:endParaRPr lang="en-US" dirty="0"/>
          </a:p>
        </p:txBody>
      </p:sp>
      <p:sp>
        <p:nvSpPr>
          <p:cNvPr id="4" name="Symbol zastępczy numeru slajdu 3"/>
          <p:cNvSpPr>
            <a:spLocks noGrp="1"/>
          </p:cNvSpPr>
          <p:nvPr>
            <p:ph type="sldNum" sz="quarter" idx="12"/>
          </p:nvPr>
        </p:nvSpPr>
        <p:spPr/>
        <p:txBody>
          <a:bodyPr/>
          <a:lstStyle/>
          <a:p>
            <a:fld id="{6423116A-B10C-477B-8811-FFEE860C59BA}" type="slidenum">
              <a:rPr lang="en-US" smtClean="0"/>
              <a:t>31</a:t>
            </a:fld>
            <a:endParaRPr lang="en-US" dirty="0"/>
          </a:p>
        </p:txBody>
      </p:sp>
      <p:sp>
        <p:nvSpPr>
          <p:cNvPr id="6" name="Strzałka zakrzywiona w prawo 5"/>
          <p:cNvSpPr/>
          <p:nvPr/>
        </p:nvSpPr>
        <p:spPr>
          <a:xfrm rot="10800000">
            <a:off x="8487544" y="2780927"/>
            <a:ext cx="576064" cy="313266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184960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smtClean="0"/>
              <a:t>WebApp</a:t>
            </a:r>
            <a:r>
              <a:rPr lang="pl-PL" dirty="0" smtClean="0"/>
              <a:t> – praca ze slotami</a:t>
            </a:r>
            <a:endParaRPr lang="en-US" dirty="0"/>
          </a:p>
        </p:txBody>
      </p:sp>
      <p:sp>
        <p:nvSpPr>
          <p:cNvPr id="3" name="Symbol zastępczy zawartości 2"/>
          <p:cNvSpPr>
            <a:spLocks noGrp="1"/>
          </p:cNvSpPr>
          <p:nvPr>
            <p:ph idx="1"/>
          </p:nvPr>
        </p:nvSpPr>
        <p:spPr>
          <a:xfrm>
            <a:off x="899592" y="1268760"/>
            <a:ext cx="7258000" cy="4798768"/>
          </a:xfrm>
        </p:spPr>
        <p:txBody>
          <a:bodyPr/>
          <a:lstStyle/>
          <a:p>
            <a:r>
              <a:rPr lang="pl-PL" dirty="0" smtClean="0"/>
              <a:t>Zamiana slotów (</a:t>
            </a:r>
            <a:r>
              <a:rPr lang="pl-PL" dirty="0" err="1" smtClean="0"/>
              <a:t>swap</a:t>
            </a:r>
            <a:r>
              <a:rPr lang="pl-PL" dirty="0" smtClean="0"/>
              <a:t>)</a:t>
            </a:r>
            <a:endParaRPr lang="en-US" dirty="0"/>
          </a:p>
        </p:txBody>
      </p:sp>
      <p:sp>
        <p:nvSpPr>
          <p:cNvPr id="4" name="Symbol zastępczy numeru slajdu 3"/>
          <p:cNvSpPr>
            <a:spLocks noGrp="1"/>
          </p:cNvSpPr>
          <p:nvPr>
            <p:ph type="sldNum" sz="quarter" idx="12"/>
          </p:nvPr>
        </p:nvSpPr>
        <p:spPr/>
        <p:txBody>
          <a:bodyPr/>
          <a:lstStyle/>
          <a:p>
            <a:fld id="{6423116A-B10C-477B-8811-FFEE860C59BA}" type="slidenum">
              <a:rPr lang="en-US" smtClean="0"/>
              <a:t>32</a:t>
            </a:fld>
            <a:endParaRPr lang="en-US"/>
          </a:p>
        </p:txBody>
      </p:sp>
      <p:graphicFrame>
        <p:nvGraphicFramePr>
          <p:cNvPr id="5" name="Diagram 4"/>
          <p:cNvGraphicFramePr/>
          <p:nvPr>
            <p:extLst>
              <p:ext uri="{D42A27DB-BD31-4B8C-83A1-F6EECF244321}">
                <p14:modId xmlns:p14="http://schemas.microsoft.com/office/powerpoint/2010/main" val="2321080998"/>
              </p:ext>
            </p:extLst>
          </p:nvPr>
        </p:nvGraphicFramePr>
        <p:xfrm>
          <a:off x="1691680" y="1916832"/>
          <a:ext cx="5496272" cy="3760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74510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914400" y="512064"/>
            <a:ext cx="7772400" cy="1260752"/>
          </a:xfrm>
        </p:spPr>
        <p:txBody>
          <a:bodyPr/>
          <a:lstStyle/>
          <a:p>
            <a:r>
              <a:rPr lang="pl-PL" dirty="0" err="1" smtClean="0"/>
              <a:t>WebAPP</a:t>
            </a:r>
            <a:r>
              <a:rPr lang="pl-PL" dirty="0"/>
              <a:t> – KUDU</a:t>
            </a:r>
            <a:br>
              <a:rPr lang="pl-PL" dirty="0"/>
            </a:br>
            <a:r>
              <a:rPr lang="pl-PL" sz="1600" dirty="0">
                <a:hlinkClick r:id="rId2"/>
              </a:rPr>
              <a:t>https://</a:t>
            </a:r>
            <a:r>
              <a:rPr lang="pl-PL" sz="1600" dirty="0" smtClean="0">
                <a:hlinkClick r:id="rId2"/>
              </a:rPr>
              <a:t>blogs.msdn.microsoft.com/benjaminperkins/2017/11/08/how-to-access-kudu-scm-for-an-azure-app-service-environment-ase</a:t>
            </a:r>
            <a:r>
              <a:rPr lang="pl-PL" sz="1600" dirty="0" smtClean="0"/>
              <a:t/>
            </a:r>
            <a:br>
              <a:rPr lang="pl-PL" sz="1600" dirty="0" smtClean="0"/>
            </a:br>
            <a:endParaRPr lang="en-US" sz="1600" dirty="0"/>
          </a:p>
        </p:txBody>
      </p:sp>
      <p:sp>
        <p:nvSpPr>
          <p:cNvPr id="3" name="Symbol zastępczy zawartości 2"/>
          <p:cNvSpPr>
            <a:spLocks noGrp="1"/>
          </p:cNvSpPr>
          <p:nvPr>
            <p:ph idx="1"/>
          </p:nvPr>
        </p:nvSpPr>
        <p:spPr/>
        <p:txBody>
          <a:bodyPr/>
          <a:lstStyle/>
          <a:p>
            <a:r>
              <a:rPr lang="en-US" sz="1600" dirty="0">
                <a:hlinkClick r:id="rId3"/>
              </a:rPr>
              <a:t>https://</a:t>
            </a:r>
            <a:r>
              <a:rPr lang="en-US" sz="1600" dirty="0" smtClean="0">
                <a:hlinkClick r:id="rId3"/>
              </a:rPr>
              <a:t>mywebappphp</a:t>
            </a:r>
            <a:r>
              <a:rPr lang="pl-PL" sz="1600" dirty="0" smtClean="0">
                <a:hlinkClick r:id="rId3"/>
              </a:rPr>
              <a:t>2019</a:t>
            </a:r>
            <a:r>
              <a:rPr lang="en-US" sz="1600" dirty="0" smtClean="0">
                <a:hlinkClick r:id="rId3"/>
              </a:rPr>
              <a:t>.azurewebsites.net/</a:t>
            </a:r>
            <a:r>
              <a:rPr lang="pl-PL" sz="1600" dirty="0" smtClean="0"/>
              <a:t>  Advanced </a:t>
            </a:r>
            <a:r>
              <a:rPr lang="pl-PL" sz="1600" dirty="0" err="1" smtClean="0"/>
              <a:t>tools</a:t>
            </a:r>
            <a:r>
              <a:rPr lang="pl-PL" sz="1600" dirty="0" smtClean="0"/>
              <a:t> -&gt; dodajemy </a:t>
            </a:r>
            <a:r>
              <a:rPr lang="pl-PL" sz="1600" dirty="0" err="1" smtClean="0"/>
              <a:t>scm</a:t>
            </a:r>
            <a:r>
              <a:rPr lang="pl-PL" sz="1600" dirty="0" smtClean="0"/>
              <a:t> -&gt; </a:t>
            </a:r>
          </a:p>
          <a:p>
            <a:pPr marL="68580" indent="0">
              <a:buNone/>
            </a:pPr>
            <a:r>
              <a:rPr lang="pl-PL" sz="1600" dirty="0" smtClean="0"/>
              <a:t>(</a:t>
            </a:r>
            <a:r>
              <a:rPr lang="en-US" sz="1600" dirty="0"/>
              <a:t>Site Control Manager</a:t>
            </a:r>
            <a:r>
              <a:rPr lang="pl-PL" sz="1600" dirty="0" smtClean="0"/>
              <a:t>)</a:t>
            </a:r>
          </a:p>
          <a:p>
            <a:r>
              <a:rPr lang="en-US" sz="1600" dirty="0">
                <a:solidFill>
                  <a:srgbClr val="FFFF00"/>
                </a:solidFill>
                <a:hlinkClick r:id="rId4"/>
              </a:rPr>
              <a:t>https://</a:t>
            </a:r>
            <a:r>
              <a:rPr lang="en-US" sz="1600" dirty="0" smtClean="0">
                <a:solidFill>
                  <a:srgbClr val="FFFF00"/>
                </a:solidFill>
                <a:hlinkClick r:id="rId4"/>
              </a:rPr>
              <a:t>mywebappphp</a:t>
            </a:r>
            <a:r>
              <a:rPr lang="pl-PL" sz="1600" dirty="0" smtClean="0">
                <a:solidFill>
                  <a:srgbClr val="FFFF00"/>
                </a:solidFill>
                <a:hlinkClick r:id="rId4"/>
              </a:rPr>
              <a:t>2019</a:t>
            </a:r>
            <a:r>
              <a:rPr lang="en-US" sz="1600" dirty="0" smtClean="0">
                <a:solidFill>
                  <a:srgbClr val="FFFF00"/>
                </a:solidFill>
                <a:hlinkClick r:id="rId4"/>
              </a:rPr>
              <a:t>.scm.azurewebsites.net/</a:t>
            </a:r>
            <a:endParaRPr lang="pl-PL" sz="1600" dirty="0" smtClean="0">
              <a:solidFill>
                <a:srgbClr val="FFFF00"/>
              </a:solidFill>
            </a:endParaRPr>
          </a:p>
          <a:p>
            <a:endParaRPr lang="en-US" dirty="0"/>
          </a:p>
        </p:txBody>
      </p:sp>
      <p:sp>
        <p:nvSpPr>
          <p:cNvPr id="4" name="Symbol zastępczy numeru slajdu 3"/>
          <p:cNvSpPr>
            <a:spLocks noGrp="1"/>
          </p:cNvSpPr>
          <p:nvPr>
            <p:ph type="sldNum" sz="quarter" idx="12"/>
          </p:nvPr>
        </p:nvSpPr>
        <p:spPr/>
        <p:txBody>
          <a:bodyPr/>
          <a:lstStyle/>
          <a:p>
            <a:fld id="{6423116A-B10C-477B-8811-FFEE860C59BA}" type="slidenum">
              <a:rPr lang="en-US" smtClean="0"/>
              <a:t>33</a:t>
            </a:fld>
            <a:endParaRPr lang="en-US"/>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7009" y="2852936"/>
            <a:ext cx="6535351" cy="37537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46174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smtClean="0"/>
              <a:t>Webjobs</a:t>
            </a:r>
            <a:r>
              <a:rPr lang="pl-PL" dirty="0"/>
              <a:t/>
            </a:r>
            <a:br>
              <a:rPr lang="pl-PL" dirty="0"/>
            </a:br>
            <a:r>
              <a:rPr lang="pl-PL" sz="1600" dirty="0">
                <a:hlinkClick r:id="rId2"/>
              </a:rPr>
              <a:t>https://</a:t>
            </a:r>
            <a:r>
              <a:rPr lang="pl-PL" sz="1600" dirty="0" smtClean="0">
                <a:hlinkClick r:id="rId2"/>
              </a:rPr>
              <a:t>docs.microsoft.com/pl-pl/azure/app-service/web-sites-create-web-jobs</a:t>
            </a:r>
            <a:r>
              <a:rPr lang="pl-PL" sz="1600" dirty="0"/>
              <a:t/>
            </a:r>
            <a:br>
              <a:rPr lang="pl-PL" sz="1600" dirty="0"/>
            </a:br>
            <a:r>
              <a:rPr lang="pl-PL" sz="1600" dirty="0" err="1" smtClean="0"/>
              <a:t>Url</a:t>
            </a:r>
            <a:r>
              <a:rPr lang="pl-PL" sz="1600" dirty="0" smtClean="0"/>
              <a:t> aplikacji:</a:t>
            </a:r>
            <a:br>
              <a:rPr lang="pl-PL" sz="1600" dirty="0" smtClean="0"/>
            </a:br>
            <a:r>
              <a:rPr lang="pl-PL" sz="1600" dirty="0" smtClean="0">
                <a:hlinkClick r:id="rId3"/>
              </a:rPr>
              <a:t>https</a:t>
            </a:r>
            <a:r>
              <a:rPr lang="pl-PL" sz="1600" dirty="0">
                <a:hlinkClick r:id="rId3"/>
              </a:rPr>
              <a:t>://mywebappphp1234.scm.azurewebsites.net/azurejobs/#/</a:t>
            </a:r>
            <a:r>
              <a:rPr lang="pl-PL" sz="1600" dirty="0" smtClean="0">
                <a:hlinkClick r:id="rId3"/>
              </a:rPr>
              <a:t>jobs</a:t>
            </a:r>
            <a:r>
              <a:rPr lang="pl-PL" sz="1600" dirty="0" smtClean="0"/>
              <a:t/>
            </a:r>
            <a:br>
              <a:rPr lang="pl-PL" sz="1600" dirty="0" smtClean="0"/>
            </a:br>
            <a:endParaRPr lang="en-US" sz="1600" dirty="0"/>
          </a:p>
        </p:txBody>
      </p:sp>
      <p:sp>
        <p:nvSpPr>
          <p:cNvPr id="4" name="Symbol zastępczy numeru slajdu 3"/>
          <p:cNvSpPr>
            <a:spLocks noGrp="1"/>
          </p:cNvSpPr>
          <p:nvPr>
            <p:ph type="sldNum" sz="quarter" idx="12"/>
          </p:nvPr>
        </p:nvSpPr>
        <p:spPr/>
        <p:txBody>
          <a:bodyPr/>
          <a:lstStyle/>
          <a:p>
            <a:fld id="{6423116A-B10C-477B-8811-FFEE860C59BA}" type="slidenum">
              <a:rPr lang="en-US" smtClean="0"/>
              <a:t>34</a:t>
            </a:fld>
            <a:endParaRPr lang="en-US"/>
          </a:p>
        </p:txBody>
      </p:sp>
      <p:pic>
        <p:nvPicPr>
          <p:cNvPr id="9218" name="Picture 2"/>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611560" y="2060848"/>
            <a:ext cx="8290205" cy="4053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pole tekstowe 4"/>
          <p:cNvSpPr txBox="1"/>
          <p:nvPr/>
        </p:nvSpPr>
        <p:spPr>
          <a:xfrm>
            <a:off x="1874925" y="4293096"/>
            <a:ext cx="3888432" cy="1754326"/>
          </a:xfrm>
          <a:prstGeom prst="rect">
            <a:avLst/>
          </a:prstGeom>
          <a:noFill/>
        </p:spPr>
        <p:txBody>
          <a:bodyPr wrap="square" rtlCol="0">
            <a:spAutoFit/>
          </a:bodyPr>
          <a:lstStyle/>
          <a:p>
            <a:r>
              <a:rPr lang="pl-PL" dirty="0" err="1" smtClean="0"/>
              <a:t>Type</a:t>
            </a:r>
            <a:r>
              <a:rPr lang="pl-PL" dirty="0" smtClean="0"/>
              <a:t>: </a:t>
            </a:r>
          </a:p>
          <a:p>
            <a:pPr marL="285750" indent="-285750">
              <a:buFont typeface="Arial" panose="020B0604020202020204" pitchFamily="34" charset="0"/>
              <a:buChar char="•"/>
            </a:pPr>
            <a:r>
              <a:rPr lang="pl-PL" dirty="0" err="1" smtClean="0"/>
              <a:t>Continuous</a:t>
            </a:r>
            <a:endParaRPr lang="pl-PL" dirty="0" smtClean="0"/>
          </a:p>
          <a:p>
            <a:pPr marL="285750" indent="-285750">
              <a:buFont typeface="Arial" panose="020B0604020202020204" pitchFamily="34" charset="0"/>
              <a:buChar char="•"/>
            </a:pPr>
            <a:r>
              <a:rPr lang="pl-PL" dirty="0" err="1" smtClean="0"/>
              <a:t>Trigerred</a:t>
            </a:r>
            <a:endParaRPr lang="pl-PL" dirty="0" smtClean="0"/>
          </a:p>
          <a:p>
            <a:r>
              <a:rPr lang="pl-PL" dirty="0" err="1" smtClean="0"/>
              <a:t>Scale</a:t>
            </a:r>
            <a:r>
              <a:rPr lang="pl-PL" dirty="0" smtClean="0"/>
              <a:t>:</a:t>
            </a:r>
          </a:p>
          <a:p>
            <a:pPr marL="285750" indent="-285750">
              <a:buFont typeface="Arial" panose="020B0604020202020204" pitchFamily="34" charset="0"/>
              <a:buChar char="•"/>
            </a:pPr>
            <a:r>
              <a:rPr lang="pl-PL" dirty="0" smtClean="0"/>
              <a:t>Single </a:t>
            </a:r>
            <a:r>
              <a:rPr lang="pl-PL" dirty="0" err="1" smtClean="0"/>
              <a:t>Instance</a:t>
            </a:r>
            <a:endParaRPr lang="pl-PL" dirty="0" smtClean="0"/>
          </a:p>
          <a:p>
            <a:pPr marL="285750" indent="-285750">
              <a:buFont typeface="Arial" panose="020B0604020202020204" pitchFamily="34" charset="0"/>
              <a:buChar char="•"/>
            </a:pPr>
            <a:r>
              <a:rPr lang="pl-PL" dirty="0" smtClean="0"/>
              <a:t>Multi </a:t>
            </a:r>
            <a:r>
              <a:rPr lang="pl-PL" dirty="0" err="1" smtClean="0"/>
              <a:t>Instance</a:t>
            </a:r>
            <a:endParaRPr lang="en-US" dirty="0"/>
          </a:p>
        </p:txBody>
      </p:sp>
      <p:sp>
        <p:nvSpPr>
          <p:cNvPr id="6" name="Strzałka wygięta w górę 5"/>
          <p:cNvSpPr/>
          <p:nvPr/>
        </p:nvSpPr>
        <p:spPr>
          <a:xfrm>
            <a:off x="3954922" y="4221088"/>
            <a:ext cx="4536504" cy="1237203"/>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201380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914400" y="512064"/>
            <a:ext cx="7772400" cy="1836816"/>
          </a:xfrm>
        </p:spPr>
        <p:txBody>
          <a:bodyPr/>
          <a:lstStyle/>
          <a:p>
            <a:r>
              <a:rPr lang="pl-PL" dirty="0" err="1" smtClean="0"/>
              <a:t>WebJob</a:t>
            </a:r>
            <a:r>
              <a:rPr lang="pl-PL" dirty="0" smtClean="0"/>
              <a:t> w postaci </a:t>
            </a:r>
            <a:r>
              <a:rPr lang="pl-PL" dirty="0"/>
              <a:t>aplikacji Java</a:t>
            </a:r>
            <a:br>
              <a:rPr lang="pl-PL" dirty="0"/>
            </a:br>
            <a:r>
              <a:rPr lang="pl-PL" sz="1600" dirty="0">
                <a:hlinkClick r:id="rId2"/>
              </a:rPr>
              <a:t>https://</a:t>
            </a:r>
            <a:r>
              <a:rPr lang="pl-PL" sz="1600" dirty="0" smtClean="0">
                <a:hlinkClick r:id="rId2"/>
              </a:rPr>
              <a:t>blogs.msdn.microsoft.com/azureossds/2015/04/28/executing-java-web-jobs-on-azure</a:t>
            </a:r>
            <a:r>
              <a:rPr lang="pl-PL" sz="1600" dirty="0"/>
              <a:t/>
            </a:r>
            <a:br>
              <a:rPr lang="pl-PL" sz="1600" dirty="0"/>
            </a:br>
            <a:r>
              <a:rPr lang="pl-PL" sz="1600" dirty="0"/>
              <a:t/>
            </a:r>
            <a:br>
              <a:rPr lang="pl-PL" sz="1600" dirty="0"/>
            </a:br>
            <a:endParaRPr lang="en-US" sz="1600" dirty="0"/>
          </a:p>
        </p:txBody>
      </p:sp>
      <p:sp>
        <p:nvSpPr>
          <p:cNvPr id="4" name="Symbol zastępczy numeru slajdu 3"/>
          <p:cNvSpPr>
            <a:spLocks noGrp="1"/>
          </p:cNvSpPr>
          <p:nvPr>
            <p:ph type="sldNum" sz="quarter" idx="12"/>
          </p:nvPr>
        </p:nvSpPr>
        <p:spPr/>
        <p:txBody>
          <a:bodyPr/>
          <a:lstStyle/>
          <a:p>
            <a:fld id="{6423116A-B10C-477B-8811-FFEE860C59BA}" type="slidenum">
              <a:rPr lang="en-US" smtClean="0"/>
              <a:t>35</a:t>
            </a:fld>
            <a:endParaRPr lang="en-US"/>
          </a:p>
        </p:txBody>
      </p:sp>
      <p:sp>
        <p:nvSpPr>
          <p:cNvPr id="5" name="pole tekstowe 4"/>
          <p:cNvSpPr txBox="1"/>
          <p:nvPr/>
        </p:nvSpPr>
        <p:spPr>
          <a:xfrm>
            <a:off x="971600" y="2348880"/>
            <a:ext cx="7416824" cy="4401205"/>
          </a:xfrm>
          <a:prstGeom prst="rect">
            <a:avLst/>
          </a:prstGeom>
          <a:noFill/>
        </p:spPr>
        <p:txBody>
          <a:bodyPr wrap="square" rtlCol="0">
            <a:spAutoFit/>
          </a:bodyPr>
          <a:lstStyle/>
          <a:p>
            <a:r>
              <a:rPr lang="pl-PL" dirty="0" smtClean="0"/>
              <a:t>Pliki:</a:t>
            </a:r>
          </a:p>
          <a:p>
            <a:endParaRPr lang="pl-PL" dirty="0" smtClean="0"/>
          </a:p>
          <a:p>
            <a:r>
              <a:rPr lang="pl-PL" dirty="0" smtClean="0"/>
              <a:t>Hello.java</a:t>
            </a:r>
            <a:endParaRPr lang="en-US" dirty="0"/>
          </a:p>
          <a:p>
            <a:r>
              <a:rPr lang="en-US" sz="1600" dirty="0">
                <a:solidFill>
                  <a:srgbClr val="FFFF00"/>
                </a:solidFill>
              </a:rPr>
              <a:t>public class Hello </a:t>
            </a:r>
            <a:endParaRPr lang="pl-PL" sz="1600" dirty="0" smtClean="0">
              <a:solidFill>
                <a:srgbClr val="FFFF00"/>
              </a:solidFill>
            </a:endParaRPr>
          </a:p>
          <a:p>
            <a:r>
              <a:rPr lang="en-US" sz="1600" dirty="0" smtClean="0">
                <a:solidFill>
                  <a:srgbClr val="FFFF00"/>
                </a:solidFill>
              </a:rPr>
              <a:t>{</a:t>
            </a:r>
            <a:endParaRPr lang="en-US" sz="1600" dirty="0">
              <a:solidFill>
                <a:srgbClr val="FFFF00"/>
              </a:solidFill>
            </a:endParaRPr>
          </a:p>
          <a:p>
            <a:endParaRPr lang="en-US" sz="1600" dirty="0">
              <a:solidFill>
                <a:srgbClr val="FFFF00"/>
              </a:solidFill>
            </a:endParaRPr>
          </a:p>
          <a:p>
            <a:r>
              <a:rPr lang="pl-PL" sz="1600" dirty="0" smtClean="0">
                <a:solidFill>
                  <a:srgbClr val="FFFF00"/>
                </a:solidFill>
              </a:rPr>
              <a:t>	</a:t>
            </a:r>
            <a:r>
              <a:rPr lang="en-US" sz="1600" dirty="0" smtClean="0">
                <a:solidFill>
                  <a:srgbClr val="FFFF00"/>
                </a:solidFill>
              </a:rPr>
              <a:t>public </a:t>
            </a:r>
            <a:r>
              <a:rPr lang="en-US" sz="1600" dirty="0">
                <a:solidFill>
                  <a:srgbClr val="FFFF00"/>
                </a:solidFill>
              </a:rPr>
              <a:t>static void main(String[] </a:t>
            </a:r>
            <a:r>
              <a:rPr lang="en-US" sz="1600" dirty="0" err="1">
                <a:solidFill>
                  <a:srgbClr val="FFFF00"/>
                </a:solidFill>
              </a:rPr>
              <a:t>args</a:t>
            </a:r>
            <a:r>
              <a:rPr lang="en-US" sz="1600" dirty="0">
                <a:solidFill>
                  <a:srgbClr val="FFFF00"/>
                </a:solidFill>
              </a:rPr>
              <a:t>) </a:t>
            </a:r>
            <a:endParaRPr lang="pl-PL" sz="1600" dirty="0" smtClean="0">
              <a:solidFill>
                <a:srgbClr val="FFFF00"/>
              </a:solidFill>
            </a:endParaRPr>
          </a:p>
          <a:p>
            <a:r>
              <a:rPr lang="pl-PL" sz="1600" dirty="0" smtClean="0">
                <a:solidFill>
                  <a:srgbClr val="FFFF00"/>
                </a:solidFill>
              </a:rPr>
              <a:t>	</a:t>
            </a:r>
            <a:r>
              <a:rPr lang="en-US" sz="1600" dirty="0" smtClean="0">
                <a:solidFill>
                  <a:srgbClr val="FFFF00"/>
                </a:solidFill>
              </a:rPr>
              <a:t>{</a:t>
            </a:r>
            <a:endParaRPr lang="en-US" sz="1600" dirty="0">
              <a:solidFill>
                <a:srgbClr val="FFFF00"/>
              </a:solidFill>
            </a:endParaRPr>
          </a:p>
          <a:p>
            <a:r>
              <a:rPr lang="pl-PL" sz="1600" dirty="0" smtClean="0">
                <a:solidFill>
                  <a:srgbClr val="FFFF00"/>
                </a:solidFill>
              </a:rPr>
              <a:t>	  </a:t>
            </a:r>
            <a:r>
              <a:rPr lang="en-US" sz="1600" dirty="0" err="1" smtClean="0">
                <a:solidFill>
                  <a:srgbClr val="FFFF00"/>
                </a:solidFill>
              </a:rPr>
              <a:t>System.</a:t>
            </a:r>
            <a:r>
              <a:rPr lang="en-US" sz="1600" i="1" dirty="0" err="1" smtClean="0">
                <a:solidFill>
                  <a:srgbClr val="FFFF00"/>
                </a:solidFill>
              </a:rPr>
              <a:t>out.println</a:t>
            </a:r>
            <a:r>
              <a:rPr lang="en-US" sz="1600" i="1" dirty="0">
                <a:solidFill>
                  <a:srgbClr val="FFFF00"/>
                </a:solidFill>
              </a:rPr>
              <a:t>("Hello Word! </a:t>
            </a:r>
            <a:r>
              <a:rPr lang="pl-PL" sz="1600" i="1" dirty="0" smtClean="0">
                <a:solidFill>
                  <a:srgbClr val="FFFF00"/>
                </a:solidFill>
              </a:rPr>
              <a:t> </a:t>
            </a:r>
            <a:r>
              <a:rPr lang="en-US" sz="1600" i="1" dirty="0" err="1" smtClean="0">
                <a:solidFill>
                  <a:srgbClr val="FFFF00"/>
                </a:solidFill>
              </a:rPr>
              <a:t>WebJob</a:t>
            </a:r>
            <a:r>
              <a:rPr lang="en-US" sz="1600" i="1" dirty="0" smtClean="0">
                <a:solidFill>
                  <a:srgbClr val="FFFF00"/>
                </a:solidFill>
              </a:rPr>
              <a:t> </a:t>
            </a:r>
            <a:r>
              <a:rPr lang="en-US" sz="1600" i="1" dirty="0">
                <a:solidFill>
                  <a:srgbClr val="FFFF00"/>
                </a:solidFill>
              </a:rPr>
              <a:t>on Azure</a:t>
            </a:r>
            <a:r>
              <a:rPr lang="en-US" sz="1600" i="1" dirty="0" smtClean="0">
                <a:solidFill>
                  <a:srgbClr val="FFFF00"/>
                </a:solidFill>
              </a:rPr>
              <a:t>!");</a:t>
            </a:r>
            <a:endParaRPr lang="en-US" sz="1600" dirty="0">
              <a:solidFill>
                <a:srgbClr val="FFFF00"/>
              </a:solidFill>
            </a:endParaRPr>
          </a:p>
          <a:p>
            <a:r>
              <a:rPr lang="pl-PL" sz="1600" dirty="0" smtClean="0">
                <a:solidFill>
                  <a:srgbClr val="FFFF00"/>
                </a:solidFill>
              </a:rPr>
              <a:t>	</a:t>
            </a:r>
            <a:r>
              <a:rPr lang="en-US" sz="1600" dirty="0" smtClean="0">
                <a:solidFill>
                  <a:srgbClr val="FFFF00"/>
                </a:solidFill>
              </a:rPr>
              <a:t>}</a:t>
            </a:r>
            <a:endParaRPr lang="en-US" sz="1600" dirty="0">
              <a:solidFill>
                <a:srgbClr val="FFFF00"/>
              </a:solidFill>
            </a:endParaRPr>
          </a:p>
          <a:p>
            <a:endParaRPr lang="en-US" sz="1600" dirty="0">
              <a:solidFill>
                <a:srgbClr val="FFFF00"/>
              </a:solidFill>
            </a:endParaRPr>
          </a:p>
          <a:p>
            <a:r>
              <a:rPr lang="en-US" sz="1600" dirty="0" smtClean="0">
                <a:solidFill>
                  <a:srgbClr val="FFFF00"/>
                </a:solidFill>
              </a:rPr>
              <a:t>}</a:t>
            </a:r>
            <a:endParaRPr lang="pl-PL" sz="1600" dirty="0" smtClean="0">
              <a:solidFill>
                <a:srgbClr val="FFFF00"/>
              </a:solidFill>
            </a:endParaRPr>
          </a:p>
          <a:p>
            <a:r>
              <a:rPr lang="pl-PL" dirty="0"/>
              <a:t>run.bat </a:t>
            </a:r>
          </a:p>
          <a:p>
            <a:r>
              <a:rPr lang="en-US" sz="1600" dirty="0">
                <a:solidFill>
                  <a:srgbClr val="FFFF00"/>
                </a:solidFill>
              </a:rPr>
              <a:t>set PATH=%PATH%;%JAVA_HOME%/bin</a:t>
            </a:r>
          </a:p>
          <a:p>
            <a:r>
              <a:rPr lang="en-US" sz="1600" dirty="0">
                <a:solidFill>
                  <a:srgbClr val="FFFF00"/>
                </a:solidFill>
              </a:rPr>
              <a:t>java </a:t>
            </a:r>
            <a:r>
              <a:rPr lang="en-US" sz="1600" dirty="0" smtClean="0">
                <a:solidFill>
                  <a:srgbClr val="FFFF00"/>
                </a:solidFill>
              </a:rPr>
              <a:t>Hello</a:t>
            </a:r>
            <a:endParaRPr lang="pl-PL" sz="1600" dirty="0" smtClean="0">
              <a:solidFill>
                <a:srgbClr val="FFFF00"/>
              </a:solidFill>
            </a:endParaRPr>
          </a:p>
          <a:p>
            <a:endParaRPr lang="pl-PL" sz="1600" dirty="0" smtClean="0">
              <a:solidFill>
                <a:srgbClr val="FFFF00"/>
              </a:solidFill>
            </a:endParaRPr>
          </a:p>
          <a:p>
            <a:r>
              <a:rPr lang="pl-PL" sz="1600" dirty="0" smtClean="0">
                <a:solidFill>
                  <a:srgbClr val="FFFF00"/>
                </a:solidFill>
              </a:rPr>
              <a:t>Plik zip zawiera : </a:t>
            </a:r>
            <a:r>
              <a:rPr lang="pl-PL" sz="1600" dirty="0" err="1" smtClean="0">
                <a:solidFill>
                  <a:srgbClr val="FFFF00"/>
                </a:solidFill>
              </a:rPr>
              <a:t>Hello.class</a:t>
            </a:r>
            <a:r>
              <a:rPr lang="pl-PL" sz="1600" dirty="0" smtClean="0">
                <a:solidFill>
                  <a:srgbClr val="FFFF00"/>
                </a:solidFill>
              </a:rPr>
              <a:t> oraz run.bat</a:t>
            </a:r>
            <a:endParaRPr lang="en-US" sz="1600" dirty="0">
              <a:solidFill>
                <a:srgbClr val="FFFF00"/>
              </a:solidFill>
            </a:endParaRPr>
          </a:p>
        </p:txBody>
      </p:sp>
    </p:spTree>
    <p:extLst>
      <p:ext uri="{BB962C8B-B14F-4D97-AF65-F5344CB8AC3E}">
        <p14:creationId xmlns:p14="http://schemas.microsoft.com/office/powerpoint/2010/main" val="48675432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smtClean="0"/>
              <a:t>WebJob</a:t>
            </a:r>
            <a:r>
              <a:rPr lang="pl-PL" dirty="0" smtClean="0"/>
              <a:t> – logowanie wywołania</a:t>
            </a:r>
            <a:endParaRPr lang="en-US" dirty="0"/>
          </a:p>
        </p:txBody>
      </p:sp>
      <p:sp>
        <p:nvSpPr>
          <p:cNvPr id="3" name="Symbol zastępczy zawartości 2"/>
          <p:cNvSpPr>
            <a:spLocks noGrp="1"/>
          </p:cNvSpPr>
          <p:nvPr>
            <p:ph idx="1"/>
          </p:nvPr>
        </p:nvSpPr>
        <p:spPr/>
        <p:txBody>
          <a:bodyPr>
            <a:normAutofit fontScale="47500" lnSpcReduction="20000"/>
          </a:bodyPr>
          <a:lstStyle/>
          <a:p>
            <a:r>
              <a:rPr lang="en-US" b="1" dirty="0" err="1"/>
              <a:t>WebJob</a:t>
            </a:r>
            <a:r>
              <a:rPr lang="en-US" b="1" dirty="0"/>
              <a:t> Run Details</a:t>
            </a:r>
          </a:p>
          <a:p>
            <a:r>
              <a:rPr lang="en-US" sz="3200" b="1" dirty="0">
                <a:solidFill>
                  <a:srgbClr val="92D050"/>
                </a:solidFill>
              </a:rPr>
              <a:t>[03/29/2019 20:48:36 &gt; 0af9ae: SYS INFO] Status changed to Starting</a:t>
            </a:r>
          </a:p>
          <a:p>
            <a:r>
              <a:rPr lang="en-US" sz="3200" b="1" dirty="0">
                <a:solidFill>
                  <a:srgbClr val="92D050"/>
                </a:solidFill>
              </a:rPr>
              <a:t>[03/29/2019 20:48:36 &gt; 0af9ae: SYS WARN] 'Always On' doesn't appear to be enabled for this Web App. To ensure your continuous job doesn't stop running when the SCM host is idle for too long, consider enabling 'Always On' in the configuration settings for your Web App. Note: 'Always On' is available only in Basic, Standard and Premium modes.</a:t>
            </a:r>
          </a:p>
          <a:p>
            <a:r>
              <a:rPr lang="en-US" sz="3200" b="1" dirty="0">
                <a:solidFill>
                  <a:srgbClr val="92D050"/>
                </a:solidFill>
              </a:rPr>
              <a:t>[03/29/2019 20:48:36 &gt; 0af9ae: SYS INFO] </a:t>
            </a:r>
            <a:r>
              <a:rPr lang="en-US" sz="3200" b="1" dirty="0" err="1">
                <a:solidFill>
                  <a:srgbClr val="92D050"/>
                </a:solidFill>
              </a:rPr>
              <a:t>WebJob</a:t>
            </a:r>
            <a:r>
              <a:rPr lang="en-US" sz="3200" b="1" dirty="0">
                <a:solidFill>
                  <a:srgbClr val="92D050"/>
                </a:solidFill>
              </a:rPr>
              <a:t> singleton setting is False</a:t>
            </a:r>
          </a:p>
          <a:p>
            <a:r>
              <a:rPr lang="en-US" sz="3200" b="1" dirty="0">
                <a:solidFill>
                  <a:srgbClr val="92D050"/>
                </a:solidFill>
              </a:rPr>
              <a:t>[03/29/2019 20:48:36 &gt; 0af9ae: SYS INFO] Run script 'run.bat' with script host - '</a:t>
            </a:r>
            <a:r>
              <a:rPr lang="en-US" sz="3200" b="1" dirty="0" err="1">
                <a:solidFill>
                  <a:srgbClr val="92D050"/>
                </a:solidFill>
              </a:rPr>
              <a:t>WindowsScriptHost</a:t>
            </a:r>
            <a:r>
              <a:rPr lang="en-US" sz="3200" b="1" dirty="0">
                <a:solidFill>
                  <a:srgbClr val="92D050"/>
                </a:solidFill>
              </a:rPr>
              <a:t>'</a:t>
            </a:r>
          </a:p>
          <a:p>
            <a:r>
              <a:rPr lang="en-US" sz="3200" b="1" dirty="0">
                <a:solidFill>
                  <a:srgbClr val="92D050"/>
                </a:solidFill>
              </a:rPr>
              <a:t>[03/29/2019 20:48:36 &gt; 0af9ae: SYS INFO] Status changed to Running</a:t>
            </a:r>
          </a:p>
          <a:p>
            <a:r>
              <a:rPr lang="en-US" sz="3200" b="1" dirty="0">
                <a:solidFill>
                  <a:srgbClr val="92D050"/>
                </a:solidFill>
              </a:rPr>
              <a:t>[03/29/2019 20:48:38 &gt; 0af9ae: INFO] </a:t>
            </a:r>
          </a:p>
          <a:p>
            <a:r>
              <a:rPr lang="en-US" sz="3200" b="1" dirty="0" smtClean="0">
                <a:solidFill>
                  <a:srgbClr val="92D050"/>
                </a:solidFill>
              </a:rPr>
              <a:t>D</a:t>
            </a:r>
            <a:r>
              <a:rPr lang="en-US" sz="3200" b="1" dirty="0">
                <a:solidFill>
                  <a:srgbClr val="92D050"/>
                </a:solidFill>
              </a:rPr>
              <a:t>:\local\Temp\jobs\continuous\test\qyt4yumo.c3v&gt;java Hello </a:t>
            </a:r>
          </a:p>
          <a:p>
            <a:r>
              <a:rPr lang="en-US" sz="3200" b="1" dirty="0">
                <a:solidFill>
                  <a:srgbClr val="92D050"/>
                </a:solidFill>
              </a:rPr>
              <a:t>[03/29/2019 20:48:39 &gt; 0af9ae: INFO] Hello Word! </a:t>
            </a:r>
            <a:r>
              <a:rPr lang="en-US" sz="3200" b="1" dirty="0" err="1">
                <a:solidFill>
                  <a:srgbClr val="92D050"/>
                </a:solidFill>
              </a:rPr>
              <a:t>WebJob</a:t>
            </a:r>
            <a:r>
              <a:rPr lang="en-US" sz="3200" b="1" dirty="0">
                <a:solidFill>
                  <a:srgbClr val="92D050"/>
                </a:solidFill>
              </a:rPr>
              <a:t> on Azure!</a:t>
            </a:r>
          </a:p>
          <a:p>
            <a:r>
              <a:rPr lang="en-US" sz="3200" b="1" dirty="0">
                <a:solidFill>
                  <a:srgbClr val="92D050"/>
                </a:solidFill>
              </a:rPr>
              <a:t>[03/29/2019 20:48:39 &gt; 0af9ae: SYS INFO] Status changed to Success</a:t>
            </a:r>
          </a:p>
          <a:p>
            <a:r>
              <a:rPr lang="en-US" sz="3200" b="1" dirty="0">
                <a:solidFill>
                  <a:srgbClr val="92D050"/>
                </a:solidFill>
              </a:rPr>
              <a:t>[03/29/2019 20:48:39 &gt; 0af9ae: SYS INFO] Process went down, waiting for 60 seconds</a:t>
            </a:r>
          </a:p>
          <a:p>
            <a:r>
              <a:rPr lang="en-US" sz="3200" b="1" dirty="0">
                <a:solidFill>
                  <a:srgbClr val="92D050"/>
                </a:solidFill>
              </a:rPr>
              <a:t>[03/29/2019 20:48:39 &gt; 0af9ae: SYS INFO] Status changed to </a:t>
            </a:r>
            <a:r>
              <a:rPr lang="en-US" sz="3200" b="1" dirty="0" err="1">
                <a:solidFill>
                  <a:srgbClr val="92D050"/>
                </a:solidFill>
              </a:rPr>
              <a:t>PendingRestart</a:t>
            </a:r>
            <a:endParaRPr lang="en-US" dirty="0"/>
          </a:p>
        </p:txBody>
      </p:sp>
      <p:sp>
        <p:nvSpPr>
          <p:cNvPr id="4" name="Symbol zastępczy numeru slajdu 3"/>
          <p:cNvSpPr>
            <a:spLocks noGrp="1"/>
          </p:cNvSpPr>
          <p:nvPr>
            <p:ph type="sldNum" sz="quarter" idx="12"/>
          </p:nvPr>
        </p:nvSpPr>
        <p:spPr/>
        <p:txBody>
          <a:bodyPr/>
          <a:lstStyle/>
          <a:p>
            <a:fld id="{6423116A-B10C-477B-8811-FFEE860C59BA}" type="slidenum">
              <a:rPr lang="en-US" smtClean="0"/>
              <a:t>36</a:t>
            </a:fld>
            <a:endParaRPr lang="en-US"/>
          </a:p>
        </p:txBody>
      </p:sp>
    </p:spTree>
    <p:extLst>
      <p:ext uri="{BB962C8B-B14F-4D97-AF65-F5344CB8AC3E}">
        <p14:creationId xmlns:p14="http://schemas.microsoft.com/office/powerpoint/2010/main" val="12758267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smtClean="0"/>
              <a:t>Webjob</a:t>
            </a:r>
            <a:r>
              <a:rPr lang="pl-PL" dirty="0" smtClean="0"/>
              <a:t> w języku </a:t>
            </a:r>
            <a:r>
              <a:rPr lang="pl-PL" dirty="0" err="1" smtClean="0"/>
              <a:t>Python</a:t>
            </a:r>
            <a:endParaRPr lang="en-US" dirty="0"/>
          </a:p>
        </p:txBody>
      </p:sp>
      <p:sp>
        <p:nvSpPr>
          <p:cNvPr id="3" name="Symbol zastępczy zawartości 2"/>
          <p:cNvSpPr>
            <a:spLocks noGrp="1"/>
          </p:cNvSpPr>
          <p:nvPr>
            <p:ph idx="1"/>
          </p:nvPr>
        </p:nvSpPr>
        <p:spPr/>
        <p:txBody>
          <a:bodyPr>
            <a:normAutofit fontScale="55000" lnSpcReduction="20000"/>
          </a:bodyPr>
          <a:lstStyle/>
          <a:p>
            <a:pPr marL="68580" indent="0">
              <a:buNone/>
            </a:pPr>
            <a:r>
              <a:rPr lang="pl-PL" sz="3400" dirty="0">
                <a:hlinkClick r:id="rId2"/>
              </a:rPr>
              <a:t>https://medium.com/@</a:t>
            </a:r>
            <a:r>
              <a:rPr lang="pl-PL" sz="3400" dirty="0" smtClean="0">
                <a:hlinkClick r:id="rId2"/>
              </a:rPr>
              <a:t>panan_songyu/how-to-write-a-azure-web-job-role-by-python-and-get-it-running-7e6560634430</a:t>
            </a:r>
            <a:endParaRPr lang="pl-PL" sz="3400" dirty="0" smtClean="0"/>
          </a:p>
          <a:p>
            <a:endParaRPr lang="pl-PL" sz="3400" dirty="0"/>
          </a:p>
          <a:p>
            <a:pPr marL="68580" indent="0">
              <a:buNone/>
            </a:pPr>
            <a:r>
              <a:rPr lang="pl-PL" dirty="0" smtClean="0"/>
              <a:t>Plik webjob.py</a:t>
            </a:r>
          </a:p>
          <a:p>
            <a:pPr marL="68580" indent="0">
              <a:buNone/>
            </a:pPr>
            <a:endParaRPr lang="pl-PL" dirty="0" smtClean="0"/>
          </a:p>
          <a:p>
            <a:pPr marL="68580" indent="0">
              <a:buNone/>
            </a:pPr>
            <a:r>
              <a:rPr lang="en-US" dirty="0">
                <a:solidFill>
                  <a:srgbClr val="FFFF00"/>
                </a:solidFill>
              </a:rPr>
              <a:t>#encoding:utf-8</a:t>
            </a:r>
          </a:p>
          <a:p>
            <a:pPr marL="68580" indent="0">
              <a:buNone/>
            </a:pPr>
            <a:r>
              <a:rPr lang="en-US" dirty="0">
                <a:solidFill>
                  <a:srgbClr val="FFFF00"/>
                </a:solidFill>
              </a:rPr>
              <a:t>import sys</a:t>
            </a:r>
          </a:p>
          <a:p>
            <a:pPr marL="68580" indent="0">
              <a:buNone/>
            </a:pPr>
            <a:r>
              <a:rPr lang="en-US" dirty="0">
                <a:solidFill>
                  <a:srgbClr val="FFFF00"/>
                </a:solidFill>
              </a:rPr>
              <a:t>reload(sys)</a:t>
            </a:r>
          </a:p>
          <a:p>
            <a:pPr marL="68580" indent="0">
              <a:buNone/>
            </a:pPr>
            <a:r>
              <a:rPr lang="en-US" dirty="0" err="1">
                <a:solidFill>
                  <a:srgbClr val="FFFF00"/>
                </a:solidFill>
              </a:rPr>
              <a:t>sys.setdefaultencoding</a:t>
            </a:r>
            <a:r>
              <a:rPr lang="en-US" dirty="0">
                <a:solidFill>
                  <a:srgbClr val="FFFF00"/>
                </a:solidFill>
              </a:rPr>
              <a:t>('utf8')</a:t>
            </a:r>
          </a:p>
          <a:p>
            <a:pPr marL="68580" indent="0">
              <a:buNone/>
            </a:pPr>
            <a:endParaRPr lang="en-US" dirty="0">
              <a:solidFill>
                <a:srgbClr val="FFFF00"/>
              </a:solidFill>
            </a:endParaRPr>
          </a:p>
          <a:p>
            <a:pPr marL="68580" indent="0">
              <a:buNone/>
            </a:pPr>
            <a:r>
              <a:rPr lang="en-US" dirty="0" err="1">
                <a:solidFill>
                  <a:srgbClr val="FFFF00"/>
                </a:solidFill>
              </a:rPr>
              <a:t>sitepackage</a:t>
            </a:r>
            <a:r>
              <a:rPr lang="en-US" dirty="0">
                <a:solidFill>
                  <a:srgbClr val="FFFF00"/>
                </a:solidFill>
              </a:rPr>
              <a:t> = "D:\home\site\wwwroot\env\Lib\site-packages"</a:t>
            </a:r>
          </a:p>
          <a:p>
            <a:pPr marL="68580" indent="0">
              <a:buNone/>
            </a:pPr>
            <a:r>
              <a:rPr lang="en-US" dirty="0" err="1">
                <a:solidFill>
                  <a:srgbClr val="FFFF00"/>
                </a:solidFill>
              </a:rPr>
              <a:t>sys.path.append</a:t>
            </a:r>
            <a:r>
              <a:rPr lang="en-US" dirty="0">
                <a:solidFill>
                  <a:srgbClr val="FFFF00"/>
                </a:solidFill>
              </a:rPr>
              <a:t>(</a:t>
            </a:r>
            <a:r>
              <a:rPr lang="en-US" dirty="0" err="1">
                <a:solidFill>
                  <a:srgbClr val="FFFF00"/>
                </a:solidFill>
              </a:rPr>
              <a:t>sitepackage</a:t>
            </a:r>
            <a:r>
              <a:rPr lang="en-US" dirty="0">
                <a:solidFill>
                  <a:srgbClr val="FFFF00"/>
                </a:solidFill>
              </a:rPr>
              <a:t>)</a:t>
            </a:r>
          </a:p>
          <a:p>
            <a:pPr marL="68580" indent="0">
              <a:buNone/>
            </a:pPr>
            <a:endParaRPr lang="en-US" dirty="0">
              <a:solidFill>
                <a:srgbClr val="FFFF00"/>
              </a:solidFill>
            </a:endParaRPr>
          </a:p>
          <a:p>
            <a:pPr marL="68580" indent="0">
              <a:buNone/>
            </a:pPr>
            <a:r>
              <a:rPr lang="pl-PL" dirty="0" smtClean="0">
                <a:solidFill>
                  <a:srgbClr val="FFFF00"/>
                </a:solidFill>
              </a:rPr>
              <a:t># logika </a:t>
            </a:r>
            <a:endParaRPr lang="en-US" dirty="0">
              <a:solidFill>
                <a:srgbClr val="FFFF00"/>
              </a:solidFill>
            </a:endParaRPr>
          </a:p>
          <a:p>
            <a:pPr marL="68580" indent="0">
              <a:buNone/>
            </a:pPr>
            <a:r>
              <a:rPr lang="en-US" dirty="0">
                <a:solidFill>
                  <a:srgbClr val="FFFF00"/>
                </a:solidFill>
              </a:rPr>
              <a:t>print ('Hello from </a:t>
            </a:r>
            <a:r>
              <a:rPr lang="en-US" dirty="0" err="1">
                <a:solidFill>
                  <a:srgbClr val="FFFF00"/>
                </a:solidFill>
              </a:rPr>
              <a:t>Webjob</a:t>
            </a:r>
            <a:r>
              <a:rPr lang="en-US" dirty="0">
                <a:solidFill>
                  <a:srgbClr val="FFFF00"/>
                </a:solidFill>
              </a:rPr>
              <a:t> in Python')</a:t>
            </a:r>
          </a:p>
        </p:txBody>
      </p:sp>
      <p:sp>
        <p:nvSpPr>
          <p:cNvPr id="4" name="Symbol zastępczy numeru slajdu 3"/>
          <p:cNvSpPr>
            <a:spLocks noGrp="1"/>
          </p:cNvSpPr>
          <p:nvPr>
            <p:ph type="sldNum" sz="quarter" idx="12"/>
          </p:nvPr>
        </p:nvSpPr>
        <p:spPr/>
        <p:txBody>
          <a:bodyPr/>
          <a:lstStyle/>
          <a:p>
            <a:fld id="{6423116A-B10C-477B-8811-FFEE860C59BA}" type="slidenum">
              <a:rPr lang="en-US" smtClean="0"/>
              <a:t>37</a:t>
            </a:fld>
            <a:endParaRPr lang="en-US"/>
          </a:p>
        </p:txBody>
      </p:sp>
    </p:spTree>
    <p:extLst>
      <p:ext uri="{BB962C8B-B14F-4D97-AF65-F5344CB8AC3E}">
        <p14:creationId xmlns:p14="http://schemas.microsoft.com/office/powerpoint/2010/main" val="1448614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914400" y="512064"/>
            <a:ext cx="7772400" cy="1260752"/>
          </a:xfrm>
        </p:spPr>
        <p:txBody>
          <a:bodyPr/>
          <a:lstStyle/>
          <a:p>
            <a:r>
              <a:rPr lang="pl-PL" dirty="0"/>
              <a:t>Prosta aplikacja w .NET</a:t>
            </a:r>
            <a:br>
              <a:rPr lang="pl-PL" dirty="0"/>
            </a:br>
            <a:r>
              <a:rPr lang="pl-PL" sz="1600" dirty="0">
                <a:hlinkClick r:id="rId2"/>
              </a:rPr>
              <a:t>https://docs.microsoft.com/pl-pl/azure/app-service/app-service-web-tutorial-rest-api</a:t>
            </a:r>
            <a:r>
              <a:rPr lang="pl-PL" dirty="0"/>
              <a:t/>
            </a:r>
            <a:br>
              <a:rPr lang="pl-PL" dirty="0"/>
            </a:br>
            <a:endParaRPr lang="pl-PL" dirty="0"/>
          </a:p>
        </p:txBody>
      </p:sp>
      <p:sp>
        <p:nvSpPr>
          <p:cNvPr id="3" name="Symbol zastępczy zawartości 2"/>
          <p:cNvSpPr>
            <a:spLocks noGrp="1"/>
          </p:cNvSpPr>
          <p:nvPr>
            <p:ph idx="1"/>
          </p:nvPr>
        </p:nvSpPr>
        <p:spPr/>
        <p:txBody>
          <a:bodyPr/>
          <a:lstStyle/>
          <a:p>
            <a:pPr marL="68580" indent="0">
              <a:buNone/>
            </a:pPr>
            <a:r>
              <a:rPr lang="pl-PL" dirty="0" smtClean="0"/>
              <a:t>Wykorzystane narzędzia:</a:t>
            </a:r>
          </a:p>
          <a:p>
            <a:r>
              <a:rPr lang="pl-PL" dirty="0" err="1" smtClean="0"/>
              <a:t>Dotnet</a:t>
            </a:r>
            <a:r>
              <a:rPr lang="pl-PL" dirty="0" smtClean="0"/>
              <a:t> </a:t>
            </a:r>
            <a:r>
              <a:rPr lang="pl-PL" dirty="0" err="1" smtClean="0"/>
              <a:t>Core</a:t>
            </a:r>
            <a:r>
              <a:rPr lang="pl-PL" dirty="0" smtClean="0"/>
              <a:t> </a:t>
            </a:r>
          </a:p>
          <a:p>
            <a:r>
              <a:rPr lang="pl-PL" dirty="0" smtClean="0"/>
              <a:t>Git</a:t>
            </a:r>
          </a:p>
          <a:p>
            <a:r>
              <a:rPr lang="pl-PL" dirty="0" err="1" smtClean="0"/>
              <a:t>Notepad</a:t>
            </a:r>
            <a:r>
              <a:rPr lang="pl-PL" dirty="0" smtClean="0"/>
              <a:t>++</a:t>
            </a:r>
            <a:endParaRPr lang="pl-PL" dirty="0"/>
          </a:p>
        </p:txBody>
      </p:sp>
      <p:sp>
        <p:nvSpPr>
          <p:cNvPr id="4" name="Symbol zastępczy numeru slajdu 3"/>
          <p:cNvSpPr>
            <a:spLocks noGrp="1"/>
          </p:cNvSpPr>
          <p:nvPr>
            <p:ph type="sldNum" sz="quarter" idx="12"/>
          </p:nvPr>
        </p:nvSpPr>
        <p:spPr/>
        <p:txBody>
          <a:bodyPr/>
          <a:lstStyle/>
          <a:p>
            <a:fld id="{6423116A-B10C-477B-8811-FFEE860C59BA}" type="slidenum">
              <a:rPr lang="en-US" smtClean="0"/>
              <a:t>38</a:t>
            </a:fld>
            <a:endParaRPr lang="en-US"/>
          </a:p>
        </p:txBody>
      </p:sp>
    </p:spTree>
    <p:extLst>
      <p:ext uri="{BB962C8B-B14F-4D97-AF65-F5344CB8AC3E}">
        <p14:creationId xmlns:p14="http://schemas.microsoft.com/office/powerpoint/2010/main" val="10863336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Prosta aplikacja w .NET</a:t>
            </a:r>
            <a:endParaRPr lang="en-US" dirty="0"/>
          </a:p>
        </p:txBody>
      </p:sp>
      <p:sp>
        <p:nvSpPr>
          <p:cNvPr id="3" name="Symbol zastępczy zawartości 2"/>
          <p:cNvSpPr>
            <a:spLocks noGrp="1"/>
          </p:cNvSpPr>
          <p:nvPr>
            <p:ph idx="1"/>
          </p:nvPr>
        </p:nvSpPr>
        <p:spPr/>
        <p:txBody>
          <a:bodyPr>
            <a:normAutofit lnSpcReduction="10000"/>
          </a:bodyPr>
          <a:lstStyle/>
          <a:p>
            <a:pPr marL="68580" indent="0">
              <a:buNone/>
            </a:pPr>
            <a:r>
              <a:rPr lang="pl-PL" sz="1600" dirty="0" smtClean="0"/>
              <a:t>Tworzymy plan usługi</a:t>
            </a:r>
          </a:p>
          <a:p>
            <a:pPr marL="68580" indent="0">
              <a:buNone/>
            </a:pPr>
            <a:r>
              <a:rPr lang="en-US" sz="1600" dirty="0" err="1"/>
              <a:t>az</a:t>
            </a:r>
            <a:r>
              <a:rPr lang="en-US" sz="1600" dirty="0"/>
              <a:t> group create -n </a:t>
            </a:r>
            <a:r>
              <a:rPr lang="en-US" sz="1600" dirty="0" err="1"/>
              <a:t>rg</a:t>
            </a:r>
            <a:r>
              <a:rPr lang="en-US" sz="1600" dirty="0"/>
              <a:t>-web-app -l </a:t>
            </a:r>
            <a:r>
              <a:rPr lang="en-US" sz="1600" dirty="0" err="1" smtClean="0"/>
              <a:t>northeurope</a:t>
            </a:r>
            <a:endParaRPr lang="pl-PL" sz="1600" dirty="0" smtClean="0"/>
          </a:p>
          <a:p>
            <a:r>
              <a:rPr lang="en-US" sz="1400" dirty="0" err="1">
                <a:solidFill>
                  <a:srgbClr val="FFFF00"/>
                </a:solidFill>
              </a:rPr>
              <a:t>az</a:t>
            </a:r>
            <a:r>
              <a:rPr lang="en-US" sz="1400" dirty="0">
                <a:solidFill>
                  <a:srgbClr val="FFFF00"/>
                </a:solidFill>
              </a:rPr>
              <a:t> </a:t>
            </a:r>
            <a:r>
              <a:rPr lang="en-US" sz="1400" dirty="0" err="1">
                <a:solidFill>
                  <a:srgbClr val="FFFF00"/>
                </a:solidFill>
              </a:rPr>
              <a:t>appservice</a:t>
            </a:r>
            <a:r>
              <a:rPr lang="en-US" sz="1400" dirty="0">
                <a:solidFill>
                  <a:srgbClr val="FFFF00"/>
                </a:solidFill>
              </a:rPr>
              <a:t> plan create --name myAppServicePlan2019 --resource-group </a:t>
            </a:r>
            <a:r>
              <a:rPr lang="en-US" sz="1400" dirty="0" err="1">
                <a:solidFill>
                  <a:srgbClr val="FFFF00"/>
                </a:solidFill>
              </a:rPr>
              <a:t>rg</a:t>
            </a:r>
            <a:r>
              <a:rPr lang="en-US" sz="1400" dirty="0">
                <a:solidFill>
                  <a:srgbClr val="FFFF00"/>
                </a:solidFill>
              </a:rPr>
              <a:t>-web-app --</a:t>
            </a:r>
            <a:r>
              <a:rPr lang="en-US" sz="1400" dirty="0" err="1">
                <a:solidFill>
                  <a:srgbClr val="FFFF00"/>
                </a:solidFill>
              </a:rPr>
              <a:t>sku</a:t>
            </a:r>
            <a:r>
              <a:rPr lang="en-US" sz="1400" dirty="0">
                <a:solidFill>
                  <a:srgbClr val="FFFF00"/>
                </a:solidFill>
              </a:rPr>
              <a:t> S1</a:t>
            </a:r>
          </a:p>
          <a:p>
            <a:pPr marL="68580" indent="0">
              <a:buNone/>
            </a:pPr>
            <a:r>
              <a:rPr lang="pl-PL" sz="1600" dirty="0" smtClean="0"/>
              <a:t>Tworzymy aplikację , która z niego korzysta</a:t>
            </a:r>
          </a:p>
          <a:p>
            <a:r>
              <a:rPr lang="en-US" sz="1600" dirty="0" err="1">
                <a:solidFill>
                  <a:srgbClr val="FFFF00"/>
                </a:solidFill>
              </a:rPr>
              <a:t>az</a:t>
            </a:r>
            <a:r>
              <a:rPr lang="en-US" sz="1600" dirty="0">
                <a:solidFill>
                  <a:srgbClr val="FFFF00"/>
                </a:solidFill>
              </a:rPr>
              <a:t> </a:t>
            </a:r>
            <a:r>
              <a:rPr lang="en-US" sz="1600" dirty="0" err="1">
                <a:solidFill>
                  <a:srgbClr val="FFFF00"/>
                </a:solidFill>
              </a:rPr>
              <a:t>webapp</a:t>
            </a:r>
            <a:r>
              <a:rPr lang="en-US" sz="1600" dirty="0">
                <a:solidFill>
                  <a:srgbClr val="FFFF00"/>
                </a:solidFill>
              </a:rPr>
              <a:t> create --resource-group </a:t>
            </a:r>
            <a:r>
              <a:rPr lang="en-US" sz="1600" dirty="0" err="1">
                <a:solidFill>
                  <a:srgbClr val="FFFF00"/>
                </a:solidFill>
              </a:rPr>
              <a:t>rg</a:t>
            </a:r>
            <a:r>
              <a:rPr lang="en-US" sz="1600" dirty="0">
                <a:solidFill>
                  <a:srgbClr val="FFFF00"/>
                </a:solidFill>
              </a:rPr>
              <a:t>-web-app --plan myAppServicePlan2019 --name </a:t>
            </a:r>
            <a:r>
              <a:rPr lang="en-US" sz="1600" dirty="0" err="1">
                <a:solidFill>
                  <a:srgbClr val="FFFF00"/>
                </a:solidFill>
              </a:rPr>
              <a:t>swaggerdemo</a:t>
            </a:r>
            <a:r>
              <a:rPr lang="en-US" sz="1600" dirty="0">
                <a:solidFill>
                  <a:srgbClr val="FFFF00"/>
                </a:solidFill>
              </a:rPr>
              <a:t> --deployment-local-</a:t>
            </a:r>
            <a:r>
              <a:rPr lang="en-US" sz="1600" dirty="0" err="1">
                <a:solidFill>
                  <a:srgbClr val="FFFF00"/>
                </a:solidFill>
              </a:rPr>
              <a:t>git</a:t>
            </a:r>
            <a:endParaRPr lang="en-US" sz="1600" dirty="0">
              <a:solidFill>
                <a:srgbClr val="FFFF00"/>
              </a:solidFill>
            </a:endParaRPr>
          </a:p>
          <a:p>
            <a:pPr marL="68580" indent="0">
              <a:buNone/>
            </a:pPr>
            <a:r>
              <a:rPr lang="en-US" sz="1600" dirty="0"/>
              <a:t/>
            </a:r>
            <a:br>
              <a:rPr lang="en-US" sz="1600" dirty="0"/>
            </a:br>
            <a:r>
              <a:rPr lang="pl-PL" sz="1600" dirty="0" smtClean="0"/>
              <a:t>Tworzenie użytkownika </a:t>
            </a:r>
          </a:p>
          <a:p>
            <a:r>
              <a:rPr lang="en-US" sz="1600" dirty="0" err="1">
                <a:solidFill>
                  <a:srgbClr val="FFFF00"/>
                </a:solidFill>
              </a:rPr>
              <a:t>az</a:t>
            </a:r>
            <a:r>
              <a:rPr lang="en-US" sz="1600" dirty="0">
                <a:solidFill>
                  <a:srgbClr val="FFFF00"/>
                </a:solidFill>
              </a:rPr>
              <a:t> </a:t>
            </a:r>
            <a:r>
              <a:rPr lang="en-US" sz="1600" dirty="0" err="1">
                <a:solidFill>
                  <a:srgbClr val="FFFF00"/>
                </a:solidFill>
              </a:rPr>
              <a:t>webapp</a:t>
            </a:r>
            <a:r>
              <a:rPr lang="en-US" sz="1600" dirty="0">
                <a:solidFill>
                  <a:srgbClr val="FFFF00"/>
                </a:solidFill>
              </a:rPr>
              <a:t> deployment user set --user-name &lt;username&gt; --password &lt;password&gt;</a:t>
            </a:r>
            <a:endParaRPr lang="pl-PL" sz="1600" dirty="0">
              <a:solidFill>
                <a:srgbClr val="FFFF00"/>
              </a:solidFill>
            </a:endParaRPr>
          </a:p>
          <a:p>
            <a:pPr marL="68580" indent="0">
              <a:buNone/>
            </a:pPr>
            <a:r>
              <a:rPr lang="pl-PL" sz="1600" dirty="0" smtClean="0"/>
              <a:t>Pobieramy kod z repozytorium</a:t>
            </a:r>
          </a:p>
          <a:p>
            <a:r>
              <a:rPr lang="en-US" sz="1600" dirty="0" err="1">
                <a:solidFill>
                  <a:srgbClr val="FFFF00"/>
                </a:solidFill>
              </a:rPr>
              <a:t>git</a:t>
            </a:r>
            <a:r>
              <a:rPr lang="en-US" sz="1600" dirty="0">
                <a:solidFill>
                  <a:srgbClr val="FFFF00"/>
                </a:solidFill>
              </a:rPr>
              <a:t> clone </a:t>
            </a:r>
            <a:r>
              <a:rPr lang="en-US" sz="1600" dirty="0">
                <a:solidFill>
                  <a:srgbClr val="FFFF00"/>
                </a:solidFill>
                <a:hlinkClick r:id="rId2"/>
              </a:rPr>
              <a:t>https://</a:t>
            </a:r>
            <a:r>
              <a:rPr lang="en-US" sz="1600" dirty="0" smtClean="0">
                <a:solidFill>
                  <a:srgbClr val="FFFF00"/>
                </a:solidFill>
                <a:hlinkClick r:id="rId2"/>
              </a:rPr>
              <a:t>github.com/Azure-Samples/dotnet-core-api</a:t>
            </a:r>
            <a:endParaRPr lang="pl-PL" sz="1600" dirty="0" smtClean="0">
              <a:solidFill>
                <a:srgbClr val="FFFF00"/>
              </a:solidFill>
            </a:endParaRPr>
          </a:p>
          <a:p>
            <a:pPr marL="68580" indent="0">
              <a:buNone/>
            </a:pPr>
            <a:r>
              <a:rPr lang="pl-PL" sz="1600" dirty="0" smtClean="0"/>
              <a:t>Uruchomienie lokalne</a:t>
            </a:r>
          </a:p>
          <a:p>
            <a:r>
              <a:rPr lang="en-US" sz="1600" dirty="0">
                <a:solidFill>
                  <a:srgbClr val="FFFF00"/>
                </a:solidFill>
              </a:rPr>
              <a:t>cd </a:t>
            </a:r>
            <a:r>
              <a:rPr lang="en-US" sz="1600" dirty="0" err="1">
                <a:solidFill>
                  <a:srgbClr val="FFFF00"/>
                </a:solidFill>
              </a:rPr>
              <a:t>dotnet</a:t>
            </a:r>
            <a:r>
              <a:rPr lang="en-US" sz="1600" dirty="0">
                <a:solidFill>
                  <a:srgbClr val="FFFF00"/>
                </a:solidFill>
              </a:rPr>
              <a:t>-core-</a:t>
            </a:r>
            <a:r>
              <a:rPr lang="en-US" sz="1600" dirty="0" err="1">
                <a:solidFill>
                  <a:srgbClr val="FFFF00"/>
                </a:solidFill>
              </a:rPr>
              <a:t>api</a:t>
            </a:r>
            <a:r>
              <a:rPr lang="en-US" sz="1600" dirty="0">
                <a:solidFill>
                  <a:srgbClr val="FFFF00"/>
                </a:solidFill>
              </a:rPr>
              <a:t> </a:t>
            </a:r>
            <a:endParaRPr lang="pl-PL" sz="1600" dirty="0" smtClean="0">
              <a:solidFill>
                <a:srgbClr val="FFFF00"/>
              </a:solidFill>
            </a:endParaRPr>
          </a:p>
          <a:p>
            <a:r>
              <a:rPr lang="en-US" sz="1600" dirty="0" err="1" smtClean="0">
                <a:solidFill>
                  <a:srgbClr val="FFFF00"/>
                </a:solidFill>
              </a:rPr>
              <a:t>dotnet</a:t>
            </a:r>
            <a:r>
              <a:rPr lang="en-US" sz="1600" dirty="0" smtClean="0">
                <a:solidFill>
                  <a:srgbClr val="FFFF00"/>
                </a:solidFill>
              </a:rPr>
              <a:t> </a:t>
            </a:r>
            <a:r>
              <a:rPr lang="en-US" sz="1600" dirty="0">
                <a:solidFill>
                  <a:srgbClr val="FFFF00"/>
                </a:solidFill>
              </a:rPr>
              <a:t>restore </a:t>
            </a:r>
            <a:endParaRPr lang="pl-PL" sz="1600" dirty="0" smtClean="0">
              <a:solidFill>
                <a:srgbClr val="FFFF00"/>
              </a:solidFill>
            </a:endParaRPr>
          </a:p>
          <a:p>
            <a:r>
              <a:rPr lang="en-US" sz="1600" dirty="0" err="1" smtClean="0">
                <a:solidFill>
                  <a:srgbClr val="FFFF00"/>
                </a:solidFill>
              </a:rPr>
              <a:t>dotnet</a:t>
            </a:r>
            <a:r>
              <a:rPr lang="en-US" sz="1600" dirty="0" smtClean="0">
                <a:solidFill>
                  <a:srgbClr val="FFFF00"/>
                </a:solidFill>
              </a:rPr>
              <a:t> </a:t>
            </a:r>
            <a:r>
              <a:rPr lang="en-US" sz="1600" dirty="0">
                <a:solidFill>
                  <a:srgbClr val="FFFF00"/>
                </a:solidFill>
              </a:rPr>
              <a:t>run</a:t>
            </a:r>
            <a:endParaRPr lang="pl-PL" sz="1600" dirty="0" smtClean="0">
              <a:solidFill>
                <a:srgbClr val="FFFF00"/>
              </a:solidFill>
            </a:endParaRPr>
          </a:p>
          <a:p>
            <a:endParaRPr lang="en-US" sz="1600" dirty="0">
              <a:solidFill>
                <a:srgbClr val="FFFF00"/>
              </a:solidFill>
            </a:endParaRPr>
          </a:p>
        </p:txBody>
      </p:sp>
      <p:sp>
        <p:nvSpPr>
          <p:cNvPr id="4" name="Symbol zastępczy numeru slajdu 3"/>
          <p:cNvSpPr>
            <a:spLocks noGrp="1"/>
          </p:cNvSpPr>
          <p:nvPr>
            <p:ph type="sldNum" sz="quarter" idx="12"/>
          </p:nvPr>
        </p:nvSpPr>
        <p:spPr/>
        <p:txBody>
          <a:bodyPr/>
          <a:lstStyle/>
          <a:p>
            <a:fld id="{6423116A-B10C-477B-8811-FFEE860C59BA}" type="slidenum">
              <a:rPr lang="en-US" smtClean="0"/>
              <a:t>39</a:t>
            </a:fld>
            <a:endParaRPr lang="en-US"/>
          </a:p>
        </p:txBody>
      </p:sp>
    </p:spTree>
    <p:extLst>
      <p:ext uri="{BB962C8B-B14F-4D97-AF65-F5344CB8AC3E}">
        <p14:creationId xmlns:p14="http://schemas.microsoft.com/office/powerpoint/2010/main" val="12977739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normAutofit/>
          </a:bodyPr>
          <a:lstStyle/>
          <a:p>
            <a:r>
              <a:rPr lang="pl-PL" sz="3600" dirty="0" smtClean="0"/>
              <a:t>Krótka historia czasu w   </a:t>
            </a:r>
            <a:r>
              <a:rPr lang="pl-PL" sz="3600" dirty="0" err="1" smtClean="0"/>
              <a:t>Azure</a:t>
            </a:r>
            <a:r>
              <a:rPr lang="pl-PL" dirty="0"/>
              <a:t/>
            </a:r>
            <a:br>
              <a:rPr lang="pl-PL" dirty="0"/>
            </a:br>
            <a:r>
              <a:rPr lang="pl-PL" sz="1400" dirty="0">
                <a:hlinkClick r:id="rId2"/>
              </a:rPr>
              <a:t>https://en.wikipedia.org/wiki/Microsoft_Azure</a:t>
            </a:r>
            <a:endParaRPr lang="en-US" sz="1400" dirty="0"/>
          </a:p>
        </p:txBody>
      </p:sp>
      <p:sp>
        <p:nvSpPr>
          <p:cNvPr id="2" name="Symbol zastępczy zawartości 1"/>
          <p:cNvSpPr>
            <a:spLocks noGrp="1"/>
          </p:cNvSpPr>
          <p:nvPr>
            <p:ph idx="1"/>
          </p:nvPr>
        </p:nvSpPr>
        <p:spPr/>
        <p:txBody>
          <a:bodyPr>
            <a:normAutofit fontScale="47500" lnSpcReduction="20000"/>
          </a:bodyPr>
          <a:lstStyle/>
          <a:p>
            <a:r>
              <a:rPr lang="en-US" dirty="0" smtClean="0">
                <a:hlinkClick r:id="rId3" tooltip="Ray Ozzie"/>
              </a:rPr>
              <a:t>Ray </a:t>
            </a:r>
            <a:r>
              <a:rPr lang="en-US" dirty="0">
                <a:hlinkClick r:id="rId3" tooltip="Ray Ozzie"/>
              </a:rPr>
              <a:t>Ozzie</a:t>
            </a:r>
            <a:r>
              <a:rPr lang="en-US" dirty="0"/>
              <a:t> announcing Windows Azure at PDC 2008, October 27</a:t>
            </a:r>
          </a:p>
          <a:p>
            <a:r>
              <a:rPr lang="en-US" dirty="0"/>
              <a:t>October 2008 (</a:t>
            </a:r>
            <a:r>
              <a:rPr lang="en-US" dirty="0">
                <a:hlinkClick r:id="rId4" tooltip="Professional Developers Conference"/>
              </a:rPr>
              <a:t>PDC</a:t>
            </a:r>
            <a:r>
              <a:rPr lang="en-US" dirty="0"/>
              <a:t> LA) – Announced the Windows Azure Platform</a:t>
            </a:r>
          </a:p>
          <a:p>
            <a:r>
              <a:rPr lang="en-US" dirty="0"/>
              <a:t>March 2009 – </a:t>
            </a:r>
            <a:r>
              <a:rPr lang="en-US" b="1" dirty="0"/>
              <a:t>Announced SQL Azure Relational Database</a:t>
            </a:r>
          </a:p>
          <a:p>
            <a:r>
              <a:rPr lang="en-US" dirty="0"/>
              <a:t>November 2009 – Updated Windows Azure CTP, Enabled full trust, PHP, Java, </a:t>
            </a:r>
            <a:r>
              <a:rPr lang="en-US" dirty="0" smtClean="0"/>
              <a:t>CDN </a:t>
            </a:r>
            <a:r>
              <a:rPr lang="en-US" dirty="0"/>
              <a:t>CTP and more</a:t>
            </a:r>
          </a:p>
          <a:p>
            <a:r>
              <a:rPr lang="en-US" b="1" dirty="0"/>
              <a:t>February 2010 – Windows Azure Platform commercially available</a:t>
            </a:r>
          </a:p>
          <a:p>
            <a:r>
              <a:rPr lang="en-US" dirty="0"/>
              <a:t>June 2010 – Windows Azure Update, </a:t>
            </a:r>
            <a:r>
              <a:rPr lang="en-US" dirty="0">
                <a:hlinkClick r:id="rId5" tooltip=".NET Framework 4"/>
              </a:rPr>
              <a:t>.NET Framework 4</a:t>
            </a:r>
            <a:r>
              <a:rPr lang="en-US" dirty="0"/>
              <a:t>, OS Versioning, CDN, SQL Azure Update</a:t>
            </a:r>
            <a:r>
              <a:rPr lang="en-US" baseline="30000" dirty="0">
                <a:hlinkClick r:id="rId6"/>
              </a:rPr>
              <a:t>[23]</a:t>
            </a:r>
            <a:endParaRPr lang="en-US" dirty="0"/>
          </a:p>
          <a:p>
            <a:r>
              <a:rPr lang="en-US" dirty="0"/>
              <a:t>October 2010 (PDC) – Platform enhancements, Windows Azure Connect, improved Dev / IT Pro Experience</a:t>
            </a:r>
          </a:p>
          <a:p>
            <a:r>
              <a:rPr lang="en-US" dirty="0"/>
              <a:t>December 2011 – Traffic manager, SQL Azure reporting, HPC scheduler</a:t>
            </a:r>
          </a:p>
          <a:p>
            <a:r>
              <a:rPr lang="en-US" dirty="0"/>
              <a:t>June 2012 – Websites, </a:t>
            </a:r>
            <a:r>
              <a:rPr lang="en-US" b="1" dirty="0">
                <a:solidFill>
                  <a:srgbClr val="FF0000"/>
                </a:solidFill>
              </a:rPr>
              <a:t>Virtual machines for Windows and Linux</a:t>
            </a:r>
            <a:r>
              <a:rPr lang="en-US" dirty="0"/>
              <a:t>, Python SDK, new portal, locally redundant storage</a:t>
            </a:r>
          </a:p>
          <a:p>
            <a:r>
              <a:rPr lang="en-US" b="1" dirty="0"/>
              <a:t>April 2014 – Windows Azure renamed to Microsoft Azure</a:t>
            </a:r>
            <a:r>
              <a:rPr lang="en-US" b="1" baseline="30000" dirty="0">
                <a:hlinkClick r:id="rId7"/>
              </a:rPr>
              <a:t>[1]</a:t>
            </a:r>
            <a:endParaRPr lang="en-US" b="1" dirty="0"/>
          </a:p>
          <a:p>
            <a:r>
              <a:rPr lang="en-US" dirty="0"/>
              <a:t>July 2014 – Azure Machine Learning public preview</a:t>
            </a:r>
            <a:r>
              <a:rPr lang="en-US" baseline="30000" dirty="0">
                <a:hlinkClick r:id="rId8"/>
              </a:rPr>
              <a:t>[24</a:t>
            </a:r>
            <a:r>
              <a:rPr lang="en-US" baseline="30000" dirty="0" smtClean="0">
                <a:hlinkClick r:id="rId8"/>
              </a:rPr>
              <a:t>]</a:t>
            </a:r>
            <a:endParaRPr lang="pl-PL" baseline="30000" dirty="0" smtClean="0"/>
          </a:p>
          <a:p>
            <a:r>
              <a:rPr lang="pl-PL" baseline="30000" dirty="0" smtClean="0"/>
              <a:t>……….</a:t>
            </a:r>
            <a:endParaRPr lang="en-US" dirty="0"/>
          </a:p>
          <a:p>
            <a:r>
              <a:rPr lang="en-US" dirty="0" smtClean="0"/>
              <a:t>September </a:t>
            </a:r>
            <a:r>
              <a:rPr lang="en-US" dirty="0"/>
              <a:t>2017 - Microsoft Azure gets a new logo and a Manifesto</a:t>
            </a:r>
            <a:r>
              <a:rPr lang="en-US" baseline="30000" dirty="0">
                <a:hlinkClick r:id="rId9"/>
              </a:rPr>
              <a:t>[27]</a:t>
            </a:r>
            <a:endParaRPr lang="en-US" dirty="0"/>
          </a:p>
          <a:p>
            <a:endParaRPr lang="en-US" dirty="0"/>
          </a:p>
        </p:txBody>
      </p:sp>
      <p:sp>
        <p:nvSpPr>
          <p:cNvPr id="5" name="Symbol zastępczy numeru slajdu 4"/>
          <p:cNvSpPr>
            <a:spLocks noGrp="1"/>
          </p:cNvSpPr>
          <p:nvPr>
            <p:ph type="sldNum" sz="quarter" idx="12"/>
          </p:nvPr>
        </p:nvSpPr>
        <p:spPr/>
        <p:txBody>
          <a:bodyPr/>
          <a:lstStyle/>
          <a:p>
            <a:fld id="{6423116A-B10C-477B-8811-FFEE860C59BA}" type="slidenum">
              <a:rPr lang="en-US" smtClean="0"/>
              <a:t>4</a:t>
            </a:fld>
            <a:endParaRPr lang="en-US"/>
          </a:p>
        </p:txBody>
      </p:sp>
      <p:pic>
        <p:nvPicPr>
          <p:cNvPr id="2050" name="Picture 2" descr="Znalezione obrazy dla zapytania logo Azur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948264" y="188640"/>
            <a:ext cx="1836142" cy="1836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2618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914400" y="512064"/>
            <a:ext cx="7772400" cy="1332760"/>
          </a:xfrm>
        </p:spPr>
        <p:txBody>
          <a:bodyPr/>
          <a:lstStyle/>
          <a:p>
            <a:r>
              <a:rPr lang="pl-PL" dirty="0"/>
              <a:t>Prosta aplikacja w .</a:t>
            </a:r>
            <a:r>
              <a:rPr lang="pl-PL" dirty="0" smtClean="0"/>
              <a:t>NET uruchomiona lokalnie</a:t>
            </a:r>
            <a:br>
              <a:rPr lang="pl-PL" dirty="0" smtClean="0"/>
            </a:br>
            <a:endParaRPr lang="en-US" dirty="0"/>
          </a:p>
        </p:txBody>
      </p:sp>
      <p:sp>
        <p:nvSpPr>
          <p:cNvPr id="3" name="Symbol zastępczy zawartości 2"/>
          <p:cNvSpPr>
            <a:spLocks noGrp="1"/>
          </p:cNvSpPr>
          <p:nvPr>
            <p:ph idx="1"/>
          </p:nvPr>
        </p:nvSpPr>
        <p:spPr>
          <a:xfrm>
            <a:off x="914400" y="1412776"/>
            <a:ext cx="7772400" cy="4942784"/>
          </a:xfrm>
        </p:spPr>
        <p:txBody>
          <a:bodyPr/>
          <a:lstStyle/>
          <a:p>
            <a:endParaRPr lang="pl-PL" sz="2400" dirty="0" smtClean="0">
              <a:hlinkClick r:id="rId2"/>
            </a:endParaRPr>
          </a:p>
          <a:p>
            <a:r>
              <a:rPr lang="en-US" sz="2400" dirty="0" smtClean="0">
                <a:hlinkClick r:id="rId2"/>
              </a:rPr>
              <a:t>http</a:t>
            </a:r>
            <a:r>
              <a:rPr lang="en-US" sz="2400" dirty="0">
                <a:hlinkClick r:id="rId2"/>
              </a:rPr>
              <a:t>://</a:t>
            </a:r>
            <a:r>
              <a:rPr lang="en-US" sz="2400" dirty="0" smtClean="0">
                <a:hlinkClick r:id="rId2"/>
              </a:rPr>
              <a:t>localhost:5000/swagger</a:t>
            </a:r>
            <a:endParaRPr lang="pl-PL" sz="2400" dirty="0" smtClean="0"/>
          </a:p>
          <a:p>
            <a:endParaRPr lang="en-US" dirty="0"/>
          </a:p>
        </p:txBody>
      </p:sp>
      <p:sp>
        <p:nvSpPr>
          <p:cNvPr id="4" name="Symbol zastępczy numeru slajdu 3"/>
          <p:cNvSpPr>
            <a:spLocks noGrp="1"/>
          </p:cNvSpPr>
          <p:nvPr>
            <p:ph type="sldNum" sz="quarter" idx="12"/>
          </p:nvPr>
        </p:nvSpPr>
        <p:spPr/>
        <p:txBody>
          <a:bodyPr/>
          <a:lstStyle/>
          <a:p>
            <a:fld id="{6423116A-B10C-477B-8811-FFEE860C59BA}" type="slidenum">
              <a:rPr lang="en-US" smtClean="0"/>
              <a:t>40</a:t>
            </a:fld>
            <a:endParaRPr lang="en-US"/>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323" y="2504707"/>
            <a:ext cx="7813454" cy="4320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355261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914400" y="512064"/>
            <a:ext cx="7772400" cy="1188744"/>
          </a:xfrm>
        </p:spPr>
        <p:txBody>
          <a:bodyPr/>
          <a:lstStyle/>
          <a:p>
            <a:r>
              <a:rPr lang="pl-PL" dirty="0" smtClean="0"/>
              <a:t>Prosta aplikacja w .NET uruchomiona w chmurze</a:t>
            </a:r>
            <a:endParaRPr lang="en-US" dirty="0"/>
          </a:p>
        </p:txBody>
      </p:sp>
      <p:sp>
        <p:nvSpPr>
          <p:cNvPr id="3" name="Symbol zastępczy zawartości 2"/>
          <p:cNvSpPr>
            <a:spLocks noGrp="1"/>
          </p:cNvSpPr>
          <p:nvPr>
            <p:ph idx="1"/>
          </p:nvPr>
        </p:nvSpPr>
        <p:spPr>
          <a:xfrm>
            <a:off x="755576" y="1783560"/>
            <a:ext cx="8136904" cy="4572000"/>
          </a:xfrm>
        </p:spPr>
        <p:txBody>
          <a:bodyPr>
            <a:normAutofit fontScale="92500" lnSpcReduction="20000"/>
          </a:bodyPr>
          <a:lstStyle/>
          <a:p>
            <a:pPr marL="68580" indent="0">
              <a:buNone/>
            </a:pPr>
            <a:r>
              <a:rPr lang="pl-PL" sz="1600" dirty="0" smtClean="0"/>
              <a:t>Zdalna gałąź git</a:t>
            </a:r>
          </a:p>
          <a:p>
            <a:r>
              <a:rPr lang="en-US" sz="1600" dirty="0" err="1">
                <a:solidFill>
                  <a:srgbClr val="FFFF00"/>
                </a:solidFill>
              </a:rPr>
              <a:t>git</a:t>
            </a:r>
            <a:r>
              <a:rPr lang="en-US" sz="1600" dirty="0">
                <a:solidFill>
                  <a:srgbClr val="FFFF00"/>
                </a:solidFill>
              </a:rPr>
              <a:t> remote add azure </a:t>
            </a:r>
            <a:r>
              <a:rPr lang="en-US" sz="1600" dirty="0">
                <a:hlinkClick r:id="rId2"/>
              </a:rPr>
              <a:t>https://</a:t>
            </a:r>
            <a:r>
              <a:rPr lang="en-US" sz="1600" dirty="0" smtClean="0">
                <a:hlinkClick r:id="rId2"/>
              </a:rPr>
              <a:t>webappadminphp@swaggerdemo.scm.azurewebsites.net:443/SwaggerDemo.git</a:t>
            </a:r>
            <a:endParaRPr lang="en-US" sz="1600" dirty="0"/>
          </a:p>
          <a:p>
            <a:pPr marL="68580" indent="0">
              <a:buNone/>
            </a:pPr>
            <a:endParaRPr lang="pl-PL" sz="1600" dirty="0" smtClean="0"/>
          </a:p>
          <a:p>
            <a:pPr marL="68580" indent="0">
              <a:buNone/>
            </a:pPr>
            <a:r>
              <a:rPr lang="pl-PL" sz="1600" dirty="0" smtClean="0"/>
              <a:t>Standardowo jest to …</a:t>
            </a:r>
          </a:p>
          <a:p>
            <a:pPr marL="68580" indent="0">
              <a:buNone/>
            </a:pPr>
            <a:r>
              <a:rPr lang="en-US" sz="1400" dirty="0">
                <a:solidFill>
                  <a:srgbClr val="FF0000"/>
                </a:solidFill>
              </a:rPr>
              <a:t>https://&lt;username&gt;@&lt;app_name&gt;.scm.azurewebsites.net/&lt;app_name&gt;.git</a:t>
            </a:r>
            <a:endParaRPr lang="pl-PL" sz="1600" dirty="0" smtClean="0">
              <a:solidFill>
                <a:srgbClr val="FF0000"/>
              </a:solidFill>
            </a:endParaRPr>
          </a:p>
          <a:p>
            <a:pPr marL="68580" indent="0">
              <a:buNone/>
            </a:pPr>
            <a:endParaRPr lang="pl-PL" sz="1600" dirty="0" smtClean="0"/>
          </a:p>
          <a:p>
            <a:pPr marL="68580" indent="0">
              <a:buNone/>
            </a:pPr>
            <a:r>
              <a:rPr lang="pl-PL" sz="1600" dirty="0" smtClean="0"/>
              <a:t>Wypchnięcie kodu z repozytorium</a:t>
            </a:r>
          </a:p>
          <a:p>
            <a:r>
              <a:rPr lang="en-US" sz="1600" dirty="0" err="1">
                <a:solidFill>
                  <a:srgbClr val="FFFF00"/>
                </a:solidFill>
              </a:rPr>
              <a:t>git</a:t>
            </a:r>
            <a:r>
              <a:rPr lang="en-US" sz="1600" dirty="0">
                <a:solidFill>
                  <a:srgbClr val="FFFF00"/>
                </a:solidFill>
              </a:rPr>
              <a:t> push azure </a:t>
            </a:r>
            <a:r>
              <a:rPr lang="en-US" sz="1600" dirty="0" smtClean="0">
                <a:solidFill>
                  <a:srgbClr val="FFFF00"/>
                </a:solidFill>
              </a:rPr>
              <a:t>master</a:t>
            </a:r>
            <a:endParaRPr lang="pl-PL" sz="1600" dirty="0" smtClean="0">
              <a:solidFill>
                <a:srgbClr val="FFFF00"/>
              </a:solidFill>
            </a:endParaRPr>
          </a:p>
          <a:p>
            <a:pPr marL="68580" indent="0">
              <a:buNone/>
            </a:pPr>
            <a:endParaRPr lang="pl-PL" sz="1600" dirty="0" smtClean="0"/>
          </a:p>
          <a:p>
            <a:pPr marL="68580" indent="0">
              <a:buNone/>
            </a:pPr>
            <a:r>
              <a:rPr lang="pl-PL" sz="1600" dirty="0" smtClean="0"/>
              <a:t>Po kilku minutach:</a:t>
            </a:r>
          </a:p>
          <a:p>
            <a:r>
              <a:rPr lang="en-US" sz="1600" dirty="0">
                <a:solidFill>
                  <a:srgbClr val="FFFF00"/>
                </a:solidFill>
              </a:rPr>
              <a:t>Counting objects: 98, done. Delta compression using up to 8 threads. Compressing objects: 100% (92/92), done. Writing objects: 100% (98/98), 524.98 KiB | 5.58 </a:t>
            </a:r>
            <a:r>
              <a:rPr lang="en-US" sz="1600" dirty="0" err="1">
                <a:solidFill>
                  <a:srgbClr val="FFFF00"/>
                </a:solidFill>
              </a:rPr>
              <a:t>MiB</a:t>
            </a:r>
            <a:r>
              <a:rPr lang="en-US" sz="1600" dirty="0">
                <a:solidFill>
                  <a:srgbClr val="FFFF00"/>
                </a:solidFill>
              </a:rPr>
              <a:t>/s, done. Total 98 (delta 8), reused 0 (delta 0) remote: Updating branch 'master</a:t>
            </a:r>
            <a:r>
              <a:rPr lang="en-US" sz="1600" dirty="0" smtClean="0">
                <a:solidFill>
                  <a:srgbClr val="FFFF00"/>
                </a:solidFill>
              </a:rPr>
              <a:t>'.</a:t>
            </a:r>
            <a:endParaRPr lang="pl-PL" sz="1600" dirty="0" smtClean="0">
              <a:solidFill>
                <a:srgbClr val="FFFF00"/>
              </a:solidFill>
            </a:endParaRPr>
          </a:p>
          <a:p>
            <a:pPr marL="68580" indent="0">
              <a:buNone/>
            </a:pPr>
            <a:endParaRPr lang="pl-PL" sz="1600" dirty="0" smtClean="0"/>
          </a:p>
          <a:p>
            <a:pPr marL="68580" indent="0">
              <a:buNone/>
            </a:pPr>
            <a:r>
              <a:rPr lang="pl-PL" sz="1600" dirty="0" smtClean="0"/>
              <a:t>Uruchamiany aplikację w chmurze:</a:t>
            </a:r>
            <a:endParaRPr lang="pl-PL" sz="1600" dirty="0" smtClean="0">
              <a:solidFill>
                <a:srgbClr val="FFFF00"/>
              </a:solidFill>
            </a:endParaRPr>
          </a:p>
          <a:p>
            <a:r>
              <a:rPr lang="en-US" sz="1600" dirty="0">
                <a:hlinkClick r:id="rId3"/>
              </a:rPr>
              <a:t>https://swaggerdemo.azurewebsites.net/swagger</a:t>
            </a:r>
            <a:r>
              <a:rPr lang="en-US" sz="1600" dirty="0" smtClean="0">
                <a:hlinkClick r:id="rId3"/>
              </a:rPr>
              <a:t>/</a:t>
            </a:r>
            <a:endParaRPr lang="pl-PL" sz="1600" dirty="0" smtClean="0"/>
          </a:p>
          <a:p>
            <a:endParaRPr lang="pl-PL" sz="1600" dirty="0" smtClean="0"/>
          </a:p>
        </p:txBody>
      </p:sp>
      <p:sp>
        <p:nvSpPr>
          <p:cNvPr id="4" name="Symbol zastępczy numeru slajdu 3"/>
          <p:cNvSpPr>
            <a:spLocks noGrp="1"/>
          </p:cNvSpPr>
          <p:nvPr>
            <p:ph type="sldNum" sz="quarter" idx="12"/>
          </p:nvPr>
        </p:nvSpPr>
        <p:spPr/>
        <p:txBody>
          <a:bodyPr/>
          <a:lstStyle/>
          <a:p>
            <a:fld id="{6423116A-B10C-477B-8811-FFEE860C59BA}" type="slidenum">
              <a:rPr lang="en-US" smtClean="0"/>
              <a:t>41</a:t>
            </a:fld>
            <a:endParaRPr lang="en-US"/>
          </a:p>
        </p:txBody>
      </p:sp>
    </p:spTree>
    <p:extLst>
      <p:ext uri="{BB962C8B-B14F-4D97-AF65-F5344CB8AC3E}">
        <p14:creationId xmlns:p14="http://schemas.microsoft.com/office/powerpoint/2010/main" val="144622028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Prosta aplikacja WWW </a:t>
            </a:r>
            <a:r>
              <a:rPr lang="pl-PL" dirty="0"/>
              <a:t>w Javie</a:t>
            </a:r>
            <a:br>
              <a:rPr lang="pl-PL" dirty="0"/>
            </a:br>
            <a:r>
              <a:rPr lang="pl-PL" sz="1600" dirty="0">
                <a:hlinkClick r:id="rId2"/>
              </a:rPr>
              <a:t>https://docs.microsoft.com/pl-pl/azure/app-service/app-service-web-get-started-java</a:t>
            </a:r>
            <a:endParaRPr lang="en-US" sz="1600" dirty="0"/>
          </a:p>
        </p:txBody>
      </p:sp>
      <p:sp>
        <p:nvSpPr>
          <p:cNvPr id="3" name="Symbol zastępczy zawartości 2"/>
          <p:cNvSpPr>
            <a:spLocks noGrp="1"/>
          </p:cNvSpPr>
          <p:nvPr>
            <p:ph idx="1"/>
          </p:nvPr>
        </p:nvSpPr>
        <p:spPr/>
        <p:txBody>
          <a:bodyPr/>
          <a:lstStyle/>
          <a:p>
            <a:pPr marL="68580" indent="0">
              <a:buNone/>
            </a:pPr>
            <a:r>
              <a:rPr lang="pl-PL" dirty="0" smtClean="0"/>
              <a:t>Wykorzystane narzędzia:</a:t>
            </a:r>
          </a:p>
          <a:p>
            <a:pPr marL="68580" indent="0">
              <a:buNone/>
            </a:pPr>
            <a:endParaRPr lang="pl-PL" dirty="0" smtClean="0"/>
          </a:p>
          <a:p>
            <a:r>
              <a:rPr lang="en-US" sz="2800" dirty="0"/>
              <a:t>Eclipse Java EE IDE for Web </a:t>
            </a:r>
            <a:r>
              <a:rPr lang="en-US" sz="2800" dirty="0" smtClean="0"/>
              <a:t>Developers</a:t>
            </a:r>
            <a:endParaRPr lang="pl-PL" sz="2800" dirty="0" smtClean="0"/>
          </a:p>
          <a:p>
            <a:r>
              <a:rPr lang="en-US" sz="2800" b="1" dirty="0"/>
              <a:t>Azure Toolkit for Eclipse</a:t>
            </a:r>
          </a:p>
          <a:p>
            <a:endParaRPr lang="en-US" dirty="0"/>
          </a:p>
        </p:txBody>
      </p:sp>
      <p:sp>
        <p:nvSpPr>
          <p:cNvPr id="4" name="Symbol zastępczy numeru slajdu 3"/>
          <p:cNvSpPr>
            <a:spLocks noGrp="1"/>
          </p:cNvSpPr>
          <p:nvPr>
            <p:ph type="sldNum" sz="quarter" idx="12"/>
          </p:nvPr>
        </p:nvSpPr>
        <p:spPr/>
        <p:txBody>
          <a:bodyPr/>
          <a:lstStyle/>
          <a:p>
            <a:fld id="{6423116A-B10C-477B-8811-FFEE860C59BA}" type="slidenum">
              <a:rPr lang="en-US" smtClean="0"/>
              <a:t>42</a:t>
            </a:fld>
            <a:endParaRPr lang="en-US"/>
          </a:p>
        </p:txBody>
      </p:sp>
    </p:spTree>
    <p:extLst>
      <p:ext uri="{BB962C8B-B14F-4D97-AF65-F5344CB8AC3E}">
        <p14:creationId xmlns:p14="http://schemas.microsoft.com/office/powerpoint/2010/main" val="290351917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sz="3200" dirty="0" smtClean="0"/>
              <a:t>Tworzenie aplikacji z poziomu </a:t>
            </a:r>
            <a:r>
              <a:rPr lang="pl-PL" sz="3200" dirty="0" err="1" smtClean="0"/>
              <a:t>Eclipse</a:t>
            </a:r>
            <a:endParaRPr lang="en-US" sz="3200" dirty="0"/>
          </a:p>
        </p:txBody>
      </p:sp>
      <p:sp>
        <p:nvSpPr>
          <p:cNvPr id="3" name="Symbol zastępczy zawartości 2"/>
          <p:cNvSpPr>
            <a:spLocks noGrp="1"/>
          </p:cNvSpPr>
          <p:nvPr>
            <p:ph idx="1"/>
          </p:nvPr>
        </p:nvSpPr>
        <p:spPr/>
        <p:txBody>
          <a:bodyPr/>
          <a:lstStyle/>
          <a:p>
            <a:pPr marL="68580" indent="0">
              <a:buNone/>
            </a:pPr>
            <a:endParaRPr lang="en-US" dirty="0"/>
          </a:p>
        </p:txBody>
      </p:sp>
      <p:sp>
        <p:nvSpPr>
          <p:cNvPr id="4" name="Symbol zastępczy numeru slajdu 3"/>
          <p:cNvSpPr>
            <a:spLocks noGrp="1"/>
          </p:cNvSpPr>
          <p:nvPr>
            <p:ph type="sldNum" sz="quarter" idx="12"/>
          </p:nvPr>
        </p:nvSpPr>
        <p:spPr/>
        <p:txBody>
          <a:bodyPr/>
          <a:lstStyle/>
          <a:p>
            <a:fld id="{6423116A-B10C-477B-8811-FFEE860C59BA}" type="slidenum">
              <a:rPr lang="en-US" smtClean="0"/>
              <a:t>43</a:t>
            </a:fld>
            <a:endParaRPr lang="en-US"/>
          </a:p>
        </p:txBody>
      </p:sp>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543338"/>
            <a:ext cx="4333018" cy="40461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99" y="1543338"/>
            <a:ext cx="4333017" cy="40461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19540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Wdrażanie aplikacji</a:t>
            </a:r>
            <a:endParaRPr lang="en-US" dirty="0"/>
          </a:p>
        </p:txBody>
      </p:sp>
      <p:sp>
        <p:nvSpPr>
          <p:cNvPr id="3" name="Symbol zastępczy zawartości 2"/>
          <p:cNvSpPr>
            <a:spLocks noGrp="1"/>
          </p:cNvSpPr>
          <p:nvPr>
            <p:ph idx="1"/>
          </p:nvPr>
        </p:nvSpPr>
        <p:spPr/>
        <p:txBody>
          <a:bodyPr/>
          <a:lstStyle/>
          <a:p>
            <a:pPr marL="68580" indent="0">
              <a:buNone/>
            </a:pPr>
            <a:endParaRPr lang="en-US" dirty="0"/>
          </a:p>
        </p:txBody>
      </p:sp>
      <p:sp>
        <p:nvSpPr>
          <p:cNvPr id="4" name="Symbol zastępczy numeru slajdu 3"/>
          <p:cNvSpPr>
            <a:spLocks noGrp="1"/>
          </p:cNvSpPr>
          <p:nvPr>
            <p:ph type="sldNum" sz="quarter" idx="12"/>
          </p:nvPr>
        </p:nvSpPr>
        <p:spPr/>
        <p:txBody>
          <a:bodyPr/>
          <a:lstStyle/>
          <a:p>
            <a:fld id="{6423116A-B10C-477B-8811-FFEE860C59BA}" type="slidenum">
              <a:rPr lang="en-US" smtClean="0"/>
              <a:t>44</a:t>
            </a:fld>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8328" y="1171862"/>
            <a:ext cx="6202262" cy="54003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677548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sz="3200" dirty="0" err="1" smtClean="0"/>
              <a:t>Azure</a:t>
            </a:r>
            <a:r>
              <a:rPr lang="pl-PL" sz="3200" dirty="0" smtClean="0"/>
              <a:t> Explorer z poziomu </a:t>
            </a:r>
            <a:r>
              <a:rPr lang="pl-PL" sz="3200" dirty="0" err="1" smtClean="0"/>
              <a:t>Eclipse</a:t>
            </a:r>
            <a:endParaRPr lang="en-US" sz="3200" dirty="0"/>
          </a:p>
        </p:txBody>
      </p:sp>
      <p:sp>
        <p:nvSpPr>
          <p:cNvPr id="4" name="Symbol zastępczy numeru slajdu 3"/>
          <p:cNvSpPr>
            <a:spLocks noGrp="1"/>
          </p:cNvSpPr>
          <p:nvPr>
            <p:ph type="sldNum" sz="quarter" idx="12"/>
          </p:nvPr>
        </p:nvSpPr>
        <p:spPr/>
        <p:txBody>
          <a:bodyPr/>
          <a:lstStyle/>
          <a:p>
            <a:fld id="{6423116A-B10C-477B-8811-FFEE860C59BA}" type="slidenum">
              <a:rPr lang="en-US" smtClean="0"/>
              <a:t>45</a:t>
            </a:fld>
            <a:endParaRPr lang="en-US"/>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3608" y="1628800"/>
            <a:ext cx="7390748" cy="41792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6236340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Bazy danych jako usługa</a:t>
            </a:r>
            <a:endParaRPr lang="pl-PL" dirty="0"/>
          </a:p>
        </p:txBody>
      </p:sp>
      <p:sp>
        <p:nvSpPr>
          <p:cNvPr id="3" name="Symbol zastępczy zawartości 2"/>
          <p:cNvSpPr>
            <a:spLocks noGrp="1"/>
          </p:cNvSpPr>
          <p:nvPr>
            <p:ph idx="1"/>
          </p:nvPr>
        </p:nvSpPr>
        <p:spPr/>
        <p:txBody>
          <a:bodyPr/>
          <a:lstStyle/>
          <a:p>
            <a:pPr marL="68580" indent="0">
              <a:buNone/>
            </a:pPr>
            <a:r>
              <a:rPr lang="pl-PL" dirty="0" smtClean="0"/>
              <a:t> </a:t>
            </a:r>
            <a:endParaRPr lang="pl-PL" dirty="0"/>
          </a:p>
        </p:txBody>
      </p:sp>
      <p:sp>
        <p:nvSpPr>
          <p:cNvPr id="4" name="Symbol zastępczy numeru slajdu 3"/>
          <p:cNvSpPr>
            <a:spLocks noGrp="1"/>
          </p:cNvSpPr>
          <p:nvPr>
            <p:ph type="sldNum" sz="quarter" idx="12"/>
          </p:nvPr>
        </p:nvSpPr>
        <p:spPr/>
        <p:txBody>
          <a:bodyPr/>
          <a:lstStyle/>
          <a:p>
            <a:fld id="{6423116A-B10C-477B-8811-FFEE860C59BA}" type="slidenum">
              <a:rPr lang="en-US" smtClean="0"/>
              <a:t>46</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412776"/>
            <a:ext cx="5544616" cy="53451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Mnożenie 4"/>
          <p:cNvSpPr/>
          <p:nvPr/>
        </p:nvSpPr>
        <p:spPr>
          <a:xfrm>
            <a:off x="6181328" y="5301208"/>
            <a:ext cx="914400" cy="914400"/>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l-PL"/>
          </a:p>
        </p:txBody>
      </p:sp>
      <p:sp>
        <p:nvSpPr>
          <p:cNvPr id="6" name="pole tekstowe 5"/>
          <p:cNvSpPr txBox="1"/>
          <p:nvPr/>
        </p:nvSpPr>
        <p:spPr>
          <a:xfrm>
            <a:off x="7452320" y="5527575"/>
            <a:ext cx="1628651" cy="461665"/>
          </a:xfrm>
          <a:prstGeom prst="rect">
            <a:avLst/>
          </a:prstGeom>
          <a:noFill/>
        </p:spPr>
        <p:txBody>
          <a:bodyPr wrap="none" rtlCol="0">
            <a:spAutoFit/>
          </a:bodyPr>
          <a:lstStyle/>
          <a:p>
            <a:r>
              <a:rPr lang="pl-PL" sz="2400" dirty="0" smtClean="0"/>
              <a:t>To jest IaaS</a:t>
            </a:r>
            <a:endParaRPr lang="pl-PL" sz="2400" dirty="0"/>
          </a:p>
        </p:txBody>
      </p:sp>
    </p:spTree>
    <p:extLst>
      <p:ext uri="{BB962C8B-B14F-4D97-AF65-F5344CB8AC3E}">
        <p14:creationId xmlns:p14="http://schemas.microsoft.com/office/powerpoint/2010/main" val="179104015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Bazy danych jako </a:t>
            </a:r>
            <a:r>
              <a:rPr lang="pl-PL" dirty="0"/>
              <a:t>usługa</a:t>
            </a:r>
            <a:br>
              <a:rPr lang="pl-PL" dirty="0"/>
            </a:br>
            <a:r>
              <a:rPr lang="pl-PL" sz="1600" dirty="0">
                <a:hlinkClick r:id="rId2"/>
              </a:rPr>
              <a:t>https://azure.microsoft.com/en-us/blog/announcing-general-availability-of-azure-database-services-for-mysql-and-postgresql/</a:t>
            </a:r>
            <a:endParaRPr lang="en-US" sz="1600" dirty="0"/>
          </a:p>
        </p:txBody>
      </p:sp>
      <p:sp>
        <p:nvSpPr>
          <p:cNvPr id="3" name="Symbol zastępczy zawartości 2"/>
          <p:cNvSpPr>
            <a:spLocks noGrp="1"/>
          </p:cNvSpPr>
          <p:nvPr>
            <p:ph idx="1"/>
          </p:nvPr>
        </p:nvSpPr>
        <p:spPr/>
        <p:txBody>
          <a:bodyPr/>
          <a:lstStyle/>
          <a:p>
            <a:pPr marL="68580" indent="0">
              <a:buNone/>
            </a:pPr>
            <a:r>
              <a:rPr lang="pl-PL" dirty="0" smtClean="0"/>
              <a:t>Bazy relacyjne</a:t>
            </a:r>
          </a:p>
          <a:p>
            <a:r>
              <a:rPr lang="pl-PL" dirty="0" err="1" smtClean="0"/>
              <a:t>Azure</a:t>
            </a:r>
            <a:r>
              <a:rPr lang="pl-PL" dirty="0" smtClean="0"/>
              <a:t> SQL Database</a:t>
            </a:r>
          </a:p>
          <a:p>
            <a:r>
              <a:rPr lang="pl-PL" dirty="0" smtClean="0"/>
              <a:t>Azure Database for MySQL</a:t>
            </a:r>
          </a:p>
          <a:p>
            <a:r>
              <a:rPr lang="pl-PL" dirty="0"/>
              <a:t>Azure Database </a:t>
            </a:r>
            <a:r>
              <a:rPr lang="pl-PL" dirty="0" smtClean="0"/>
              <a:t>for </a:t>
            </a:r>
            <a:r>
              <a:rPr lang="pl-PL" dirty="0" err="1" smtClean="0"/>
              <a:t>PostgreSQL</a:t>
            </a:r>
            <a:endParaRPr lang="pl-PL" dirty="0" smtClean="0"/>
          </a:p>
          <a:p>
            <a:pPr marL="68580" indent="0">
              <a:buNone/>
            </a:pPr>
            <a:r>
              <a:rPr lang="pl-PL" dirty="0" smtClean="0"/>
              <a:t>Bazy </a:t>
            </a:r>
            <a:r>
              <a:rPr lang="pl-PL" dirty="0" err="1" smtClean="0"/>
              <a:t>noSQL</a:t>
            </a:r>
            <a:endParaRPr lang="pl-PL" dirty="0" smtClean="0"/>
          </a:p>
          <a:p>
            <a:r>
              <a:rPr lang="pl-PL" dirty="0" err="1" smtClean="0"/>
              <a:t>CosmosDB</a:t>
            </a:r>
            <a:endParaRPr lang="en-US" dirty="0"/>
          </a:p>
        </p:txBody>
      </p:sp>
      <p:sp>
        <p:nvSpPr>
          <p:cNvPr id="4" name="Symbol zastępczy numeru slajdu 3"/>
          <p:cNvSpPr>
            <a:spLocks noGrp="1"/>
          </p:cNvSpPr>
          <p:nvPr>
            <p:ph type="sldNum" sz="quarter" idx="12"/>
          </p:nvPr>
        </p:nvSpPr>
        <p:spPr/>
        <p:txBody>
          <a:bodyPr/>
          <a:lstStyle/>
          <a:p>
            <a:fld id="{6423116A-B10C-477B-8811-FFEE860C59BA}" type="slidenum">
              <a:rPr lang="en-US" smtClean="0"/>
              <a:t>47</a:t>
            </a:fld>
            <a:endParaRPr lang="en-US"/>
          </a:p>
        </p:txBody>
      </p:sp>
    </p:spTree>
    <p:extLst>
      <p:ext uri="{BB962C8B-B14F-4D97-AF65-F5344CB8AC3E}">
        <p14:creationId xmlns:p14="http://schemas.microsoft.com/office/powerpoint/2010/main" val="401947293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914400" y="512064"/>
            <a:ext cx="7772400" cy="1188744"/>
          </a:xfrm>
        </p:spPr>
        <p:txBody>
          <a:bodyPr/>
          <a:lstStyle/>
          <a:p>
            <a:r>
              <a:rPr lang="pl-PL" dirty="0" err="1" smtClean="0"/>
              <a:t>App</a:t>
            </a:r>
            <a:r>
              <a:rPr lang="pl-PL" dirty="0" smtClean="0"/>
              <a:t> Service for Linux</a:t>
            </a:r>
            <a:r>
              <a:rPr lang="pl-PL" dirty="0"/>
              <a:t/>
            </a:r>
            <a:br>
              <a:rPr lang="pl-PL" dirty="0"/>
            </a:br>
            <a:r>
              <a:rPr lang="pl-PL" sz="1600" dirty="0">
                <a:hlinkClick r:id="rId2"/>
              </a:rPr>
              <a:t>https://</a:t>
            </a:r>
            <a:r>
              <a:rPr lang="pl-PL" sz="1600" dirty="0" smtClean="0">
                <a:hlinkClick r:id="rId2"/>
              </a:rPr>
              <a:t>azure.microsoft.com/pl-pl/blog/general-availability-of-app-service-on-linux-and-web-app-for-containers</a:t>
            </a:r>
            <a:r>
              <a:rPr lang="pl-PL" dirty="0" smtClean="0"/>
              <a:t/>
            </a:r>
            <a:br>
              <a:rPr lang="pl-PL" dirty="0" smtClean="0"/>
            </a:br>
            <a:endParaRPr lang="en-US" dirty="0"/>
          </a:p>
        </p:txBody>
      </p:sp>
      <p:sp>
        <p:nvSpPr>
          <p:cNvPr id="3" name="Symbol zastępczy zawartości 2"/>
          <p:cNvSpPr>
            <a:spLocks noGrp="1"/>
          </p:cNvSpPr>
          <p:nvPr>
            <p:ph idx="1"/>
          </p:nvPr>
        </p:nvSpPr>
        <p:spPr/>
        <p:txBody>
          <a:bodyPr/>
          <a:lstStyle/>
          <a:p>
            <a:r>
              <a:rPr lang="pl-PL" dirty="0" smtClean="0"/>
              <a:t>Na przykładzie aplikacji </a:t>
            </a:r>
            <a:r>
              <a:rPr lang="pl-PL" dirty="0" err="1" smtClean="0"/>
              <a:t>Wordpress</a:t>
            </a:r>
            <a:r>
              <a:rPr lang="pl-PL" dirty="0" smtClean="0"/>
              <a:t>  wykorzystującej SQL Database for MySQL</a:t>
            </a:r>
          </a:p>
          <a:p>
            <a:pPr marL="68580" indent="0">
              <a:buNone/>
            </a:pPr>
            <a:endParaRPr lang="pl-PL" dirty="0"/>
          </a:p>
        </p:txBody>
      </p:sp>
      <p:sp>
        <p:nvSpPr>
          <p:cNvPr id="4" name="Symbol zastępczy numeru slajdu 3"/>
          <p:cNvSpPr>
            <a:spLocks noGrp="1"/>
          </p:cNvSpPr>
          <p:nvPr>
            <p:ph type="sldNum" sz="quarter" idx="12"/>
          </p:nvPr>
        </p:nvSpPr>
        <p:spPr/>
        <p:txBody>
          <a:bodyPr/>
          <a:lstStyle/>
          <a:p>
            <a:fld id="{6423116A-B10C-477B-8811-FFEE860C59BA}" type="slidenum">
              <a:rPr lang="en-US" smtClean="0"/>
              <a:t>48</a:t>
            </a:fld>
            <a:endParaRPr lang="en-US"/>
          </a:p>
        </p:txBody>
      </p:sp>
      <p:sp>
        <p:nvSpPr>
          <p:cNvPr id="5" name="Prostokąt 4"/>
          <p:cNvSpPr/>
          <p:nvPr/>
        </p:nvSpPr>
        <p:spPr>
          <a:xfrm>
            <a:off x="1619672" y="3609020"/>
            <a:ext cx="2304256" cy="12961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l-PL" dirty="0" err="1" smtClean="0">
                <a:solidFill>
                  <a:schemeClr val="bg1"/>
                </a:solidFill>
              </a:rPr>
              <a:t>App</a:t>
            </a:r>
            <a:r>
              <a:rPr lang="pl-PL" dirty="0" smtClean="0">
                <a:solidFill>
                  <a:schemeClr val="bg1"/>
                </a:solidFill>
              </a:rPr>
              <a:t> Service for Linux</a:t>
            </a:r>
            <a:endParaRPr lang="en-US" dirty="0">
              <a:solidFill>
                <a:schemeClr val="bg1"/>
              </a:solidFill>
            </a:endParaRPr>
          </a:p>
        </p:txBody>
      </p:sp>
      <p:sp>
        <p:nvSpPr>
          <p:cNvPr id="6" name="Prostokąt 5"/>
          <p:cNvSpPr/>
          <p:nvPr/>
        </p:nvSpPr>
        <p:spPr>
          <a:xfrm>
            <a:off x="5148064" y="3609020"/>
            <a:ext cx="2380431" cy="12961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pl-PL" dirty="0" smtClean="0">
                <a:solidFill>
                  <a:schemeClr val="bg1"/>
                </a:solidFill>
              </a:rPr>
              <a:t>SQL Database for MYSQL</a:t>
            </a:r>
            <a:endParaRPr lang="en-US" dirty="0">
              <a:solidFill>
                <a:schemeClr val="bg1"/>
              </a:solidFill>
            </a:endParaRPr>
          </a:p>
        </p:txBody>
      </p:sp>
      <p:sp>
        <p:nvSpPr>
          <p:cNvPr id="7" name="Strzałka w prawo 6"/>
          <p:cNvSpPr/>
          <p:nvPr/>
        </p:nvSpPr>
        <p:spPr>
          <a:xfrm>
            <a:off x="3923928" y="3825044"/>
            <a:ext cx="1224136"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trzałka w prawo 9"/>
          <p:cNvSpPr/>
          <p:nvPr/>
        </p:nvSpPr>
        <p:spPr>
          <a:xfrm rot="10800000">
            <a:off x="3923928" y="4329100"/>
            <a:ext cx="1224136" cy="18973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754432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Konfiguracja zapory w </a:t>
            </a:r>
            <a:r>
              <a:rPr lang="pl-PL" dirty="0" err="1" smtClean="0"/>
              <a:t>Mysql</a:t>
            </a:r>
            <a:r>
              <a:rPr lang="pl-PL" dirty="0"/>
              <a:t/>
            </a:r>
            <a:br>
              <a:rPr lang="pl-PL" dirty="0"/>
            </a:br>
            <a:r>
              <a:rPr lang="pl-PL" sz="1600" dirty="0">
                <a:hlinkClick r:id="rId2"/>
              </a:rPr>
              <a:t>https://</a:t>
            </a:r>
            <a:r>
              <a:rPr lang="pl-PL" sz="1600" dirty="0" smtClean="0">
                <a:hlinkClick r:id="rId2"/>
              </a:rPr>
              <a:t>docs.microsoft.com/en-us/azure/mysql/concepts-firewall-rules</a:t>
            </a:r>
            <a:r>
              <a:rPr lang="pl-PL" sz="1600" dirty="0" smtClean="0"/>
              <a:t/>
            </a:r>
            <a:br>
              <a:rPr lang="pl-PL" sz="1600" dirty="0" smtClean="0"/>
            </a:br>
            <a:endParaRPr lang="en-US" sz="1600" dirty="0"/>
          </a:p>
        </p:txBody>
      </p:sp>
      <p:sp>
        <p:nvSpPr>
          <p:cNvPr id="4" name="Symbol zastępczy numeru slajdu 3"/>
          <p:cNvSpPr>
            <a:spLocks noGrp="1"/>
          </p:cNvSpPr>
          <p:nvPr>
            <p:ph type="sldNum" sz="quarter" idx="12"/>
          </p:nvPr>
        </p:nvSpPr>
        <p:spPr/>
        <p:txBody>
          <a:bodyPr/>
          <a:lstStyle/>
          <a:p>
            <a:fld id="{6423116A-B10C-477B-8811-FFEE860C59BA}" type="slidenum">
              <a:rPr lang="en-US" smtClean="0"/>
              <a:t>49</a:t>
            </a:fld>
            <a:endParaRPr lang="en-US"/>
          </a:p>
        </p:txBody>
      </p:sp>
      <p:pic>
        <p:nvPicPr>
          <p:cNvPr id="819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95736" y="1484784"/>
            <a:ext cx="4824536" cy="52969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20246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normAutofit/>
          </a:bodyPr>
          <a:lstStyle/>
          <a:p>
            <a:r>
              <a:rPr lang="en-US" dirty="0"/>
              <a:t>http://map.buildazure.com/</a:t>
            </a:r>
          </a:p>
        </p:txBody>
      </p:sp>
      <p:sp>
        <p:nvSpPr>
          <p:cNvPr id="7" name="Symbol zastępczy numeru slajdu 6"/>
          <p:cNvSpPr>
            <a:spLocks noGrp="1"/>
          </p:cNvSpPr>
          <p:nvPr>
            <p:ph type="sldNum" sz="quarter" idx="12"/>
          </p:nvPr>
        </p:nvSpPr>
        <p:spPr/>
        <p:txBody>
          <a:bodyPr/>
          <a:lstStyle/>
          <a:p>
            <a:fld id="{6423116A-B10C-477B-8811-FFEE860C59BA}" type="slidenum">
              <a:rPr lang="en-US" smtClean="0"/>
              <a:t>5</a:t>
            </a:fld>
            <a:endParaRPr lang="en-US"/>
          </a:p>
        </p:txBody>
      </p:sp>
      <p:sp>
        <p:nvSpPr>
          <p:cNvPr id="2" name="Symbol zastępczy zawartości 1"/>
          <p:cNvSpPr>
            <a:spLocks noGrp="1"/>
          </p:cNvSpPr>
          <p:nvPr>
            <p:ph idx="1"/>
          </p:nvPr>
        </p:nvSpPr>
        <p:spPr/>
        <p:txBody>
          <a:bodyPr/>
          <a:lstStyle/>
          <a:p>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772816"/>
            <a:ext cx="7373640" cy="45511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015674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914400" y="512064"/>
            <a:ext cx="7772400" cy="1332760"/>
          </a:xfrm>
        </p:spPr>
        <p:txBody>
          <a:bodyPr/>
          <a:lstStyle/>
          <a:p>
            <a:r>
              <a:rPr lang="pl-PL" dirty="0"/>
              <a:t>Konfiguracja </a:t>
            </a:r>
            <a:r>
              <a:rPr lang="pl-PL" dirty="0" smtClean="0"/>
              <a:t>zapory MySQL</a:t>
            </a:r>
            <a:r>
              <a:rPr lang="pl-PL" dirty="0"/>
              <a:t/>
            </a:r>
            <a:br>
              <a:rPr lang="pl-PL" dirty="0"/>
            </a:br>
            <a:r>
              <a:rPr lang="pl-PL" sz="1600" dirty="0">
                <a:hlinkClick r:id="rId2"/>
              </a:rPr>
              <a:t>https://</a:t>
            </a:r>
            <a:r>
              <a:rPr lang="pl-PL" sz="1600" dirty="0" smtClean="0">
                <a:hlinkClick r:id="rId2"/>
              </a:rPr>
              <a:t>docs.microsoft.com/en-us/azure/mysql/concepts-firewall-rules</a:t>
            </a:r>
            <a:r>
              <a:rPr lang="pl-PL" sz="1600" dirty="0" smtClean="0"/>
              <a:t/>
            </a:r>
            <a:br>
              <a:rPr lang="pl-PL" sz="1600" dirty="0" smtClean="0"/>
            </a:br>
            <a:endParaRPr lang="en-US" sz="1600" dirty="0"/>
          </a:p>
        </p:txBody>
      </p:sp>
      <p:sp>
        <p:nvSpPr>
          <p:cNvPr id="3" name="Symbol zastępczy zawartości 2"/>
          <p:cNvSpPr>
            <a:spLocks noGrp="1"/>
          </p:cNvSpPr>
          <p:nvPr>
            <p:ph idx="1"/>
          </p:nvPr>
        </p:nvSpPr>
        <p:spPr/>
        <p:txBody>
          <a:bodyPr/>
          <a:lstStyle/>
          <a:p>
            <a:r>
              <a:rPr lang="pl-PL" dirty="0" smtClean="0"/>
              <a:t>Konfiguracja zapory z poziomu portalu</a:t>
            </a:r>
          </a:p>
          <a:p>
            <a:endParaRPr lang="en-US" dirty="0"/>
          </a:p>
        </p:txBody>
      </p:sp>
      <p:sp>
        <p:nvSpPr>
          <p:cNvPr id="4" name="Symbol zastępczy numeru slajdu 3"/>
          <p:cNvSpPr>
            <a:spLocks noGrp="1"/>
          </p:cNvSpPr>
          <p:nvPr>
            <p:ph type="sldNum" sz="quarter" idx="12"/>
          </p:nvPr>
        </p:nvSpPr>
        <p:spPr/>
        <p:txBody>
          <a:bodyPr/>
          <a:lstStyle/>
          <a:p>
            <a:fld id="{6423116A-B10C-477B-8811-FFEE860C59BA}" type="slidenum">
              <a:rPr lang="en-US" smtClean="0"/>
              <a:t>50</a:t>
            </a:fld>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307" y="2276872"/>
            <a:ext cx="8056165" cy="38757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7520019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smtClean="0"/>
              <a:t>Mysql</a:t>
            </a:r>
            <a:r>
              <a:rPr lang="pl-PL" dirty="0"/>
              <a:t> </a:t>
            </a:r>
            <a:r>
              <a:rPr lang="pl-PL" dirty="0" smtClean="0"/>
              <a:t>– </a:t>
            </a:r>
            <a:r>
              <a:rPr lang="pl-PL" dirty="0"/>
              <a:t>konfiguracja bazy</a:t>
            </a:r>
            <a:br>
              <a:rPr lang="pl-PL" dirty="0"/>
            </a:br>
            <a:r>
              <a:rPr lang="pl-PL" sz="1600" dirty="0">
                <a:hlinkClick r:id="rId2"/>
              </a:rPr>
              <a:t>https://</a:t>
            </a:r>
            <a:r>
              <a:rPr lang="pl-PL" sz="1600" dirty="0" smtClean="0">
                <a:hlinkClick r:id="rId2"/>
              </a:rPr>
              <a:t>docs.microsoft.com/en-us/azure/mysql/quickstart-create-mysql-server-database-using-azure-portal</a:t>
            </a:r>
            <a:r>
              <a:rPr lang="pl-PL" sz="1600" dirty="0" smtClean="0"/>
              <a:t/>
            </a:r>
            <a:br>
              <a:rPr lang="pl-PL" sz="1600" dirty="0" smtClean="0"/>
            </a:br>
            <a:endParaRPr lang="en-US" sz="1600" dirty="0"/>
          </a:p>
        </p:txBody>
      </p:sp>
      <p:sp>
        <p:nvSpPr>
          <p:cNvPr id="3" name="Symbol zastępczy zawartości 2"/>
          <p:cNvSpPr>
            <a:spLocks noGrp="1"/>
          </p:cNvSpPr>
          <p:nvPr>
            <p:ph idx="1"/>
          </p:nvPr>
        </p:nvSpPr>
        <p:spPr>
          <a:xfrm>
            <a:off x="914400" y="1783560"/>
            <a:ext cx="7772400" cy="4237728"/>
          </a:xfrm>
        </p:spPr>
        <p:txBody>
          <a:bodyPr>
            <a:normAutofit fontScale="85000" lnSpcReduction="20000"/>
          </a:bodyPr>
          <a:lstStyle/>
          <a:p>
            <a:pPr marL="68580" indent="0">
              <a:buNone/>
            </a:pPr>
            <a:r>
              <a:rPr lang="pl-PL" dirty="0" smtClean="0"/>
              <a:t>Z poziomu </a:t>
            </a:r>
            <a:r>
              <a:rPr lang="pl-PL" dirty="0" err="1" smtClean="0"/>
              <a:t>Azure</a:t>
            </a:r>
            <a:r>
              <a:rPr lang="pl-PL" dirty="0" smtClean="0"/>
              <a:t> </a:t>
            </a:r>
            <a:r>
              <a:rPr lang="pl-PL" dirty="0" err="1" smtClean="0"/>
              <a:t>Cloud</a:t>
            </a:r>
            <a:r>
              <a:rPr lang="pl-PL" dirty="0" smtClean="0"/>
              <a:t> Shell „&gt;”</a:t>
            </a:r>
          </a:p>
          <a:p>
            <a:pPr marL="68580" indent="0">
              <a:buNone/>
            </a:pPr>
            <a:endParaRPr lang="pl-PL" dirty="0" smtClean="0"/>
          </a:p>
          <a:p>
            <a:pPr marL="68580" indent="0">
              <a:buNone/>
            </a:pPr>
            <a:r>
              <a:rPr lang="en-US" sz="2400" dirty="0" err="1">
                <a:solidFill>
                  <a:srgbClr val="FFFF00"/>
                </a:solidFill>
                <a:latin typeface="Courier New" panose="02070309020205020404" pitchFamily="49" charset="0"/>
                <a:cs typeface="Courier New" panose="02070309020205020404" pitchFamily="49" charset="0"/>
              </a:rPr>
              <a:t>mysql</a:t>
            </a:r>
            <a:r>
              <a:rPr lang="en-US" sz="2400" dirty="0">
                <a:solidFill>
                  <a:srgbClr val="FFFF00"/>
                </a:solidFill>
                <a:latin typeface="Courier New" panose="02070309020205020404" pitchFamily="49" charset="0"/>
                <a:cs typeface="Courier New" panose="02070309020205020404" pitchFamily="49" charset="0"/>
              </a:rPr>
              <a:t> </a:t>
            </a:r>
            <a:r>
              <a:rPr lang="en-US" sz="2400" dirty="0" smtClean="0">
                <a:solidFill>
                  <a:srgbClr val="FFFF00"/>
                </a:solidFill>
                <a:latin typeface="Courier New" panose="02070309020205020404" pitchFamily="49" charset="0"/>
                <a:cs typeface="Courier New" panose="02070309020205020404" pitchFamily="49" charset="0"/>
              </a:rPr>
              <a:t>–h</a:t>
            </a:r>
            <a:r>
              <a:rPr lang="pl-PL" sz="2400" dirty="0">
                <a:solidFill>
                  <a:srgbClr val="FFFF00"/>
                </a:solidFill>
                <a:latin typeface="Courier New" panose="02070309020205020404" pitchFamily="49" charset="0"/>
                <a:cs typeface="Courier New" panose="02070309020205020404" pitchFamily="49" charset="0"/>
              </a:rPr>
              <a:t> </a:t>
            </a:r>
            <a:r>
              <a:rPr lang="en-US" sz="2400" dirty="0" smtClean="0">
                <a:solidFill>
                  <a:srgbClr val="FFFF00"/>
                </a:solidFill>
                <a:latin typeface="Courier New" panose="02070309020205020404" pitchFamily="49" charset="0"/>
                <a:cs typeface="Courier New" panose="02070309020205020404" pitchFamily="49" charset="0"/>
              </a:rPr>
              <a:t>mysqlforphp.mysql.database.azure.com </a:t>
            </a:r>
            <a:endParaRPr lang="pl-PL" sz="2400" dirty="0" smtClean="0">
              <a:solidFill>
                <a:srgbClr val="FFFF00"/>
              </a:solidFill>
              <a:latin typeface="Courier New" panose="02070309020205020404" pitchFamily="49" charset="0"/>
              <a:cs typeface="Courier New" panose="02070309020205020404" pitchFamily="49" charset="0"/>
            </a:endParaRPr>
          </a:p>
          <a:p>
            <a:pPr marL="68580" indent="0">
              <a:buNone/>
            </a:pPr>
            <a:r>
              <a:rPr lang="en-US" sz="2400" dirty="0" smtClean="0">
                <a:solidFill>
                  <a:srgbClr val="FFFF00"/>
                </a:solidFill>
                <a:latin typeface="Courier New" panose="02070309020205020404" pitchFamily="49" charset="0"/>
                <a:cs typeface="Courier New" panose="02070309020205020404" pitchFamily="49" charset="0"/>
              </a:rPr>
              <a:t>-</a:t>
            </a:r>
            <a:r>
              <a:rPr lang="en-US" sz="2400" dirty="0">
                <a:solidFill>
                  <a:srgbClr val="FFFF00"/>
                </a:solidFill>
                <a:latin typeface="Courier New" panose="02070309020205020404" pitchFamily="49" charset="0"/>
                <a:cs typeface="Courier New" panose="02070309020205020404" pitchFamily="49" charset="0"/>
              </a:rPr>
              <a:t>u </a:t>
            </a:r>
            <a:r>
              <a:rPr lang="en-US" sz="2400" dirty="0" err="1">
                <a:solidFill>
                  <a:srgbClr val="FFFF00"/>
                </a:solidFill>
                <a:latin typeface="Courier New" panose="02070309020205020404" pitchFamily="49" charset="0"/>
                <a:cs typeface="Courier New" panose="02070309020205020404" pitchFamily="49" charset="0"/>
              </a:rPr>
              <a:t>mysqladmin@mysqlforphp</a:t>
            </a:r>
            <a:r>
              <a:rPr lang="en-US" sz="2400" dirty="0" smtClean="0">
                <a:solidFill>
                  <a:srgbClr val="FFFF00"/>
                </a:solidFill>
                <a:latin typeface="Courier New" panose="02070309020205020404" pitchFamily="49" charset="0"/>
                <a:cs typeface="Courier New" panose="02070309020205020404" pitchFamily="49" charset="0"/>
              </a:rPr>
              <a:t> </a:t>
            </a:r>
            <a:r>
              <a:rPr lang="en-US" sz="2400" dirty="0">
                <a:solidFill>
                  <a:srgbClr val="FFFF00"/>
                </a:solidFill>
                <a:latin typeface="Courier New" panose="02070309020205020404" pitchFamily="49" charset="0"/>
                <a:cs typeface="Courier New" panose="02070309020205020404" pitchFamily="49" charset="0"/>
              </a:rPr>
              <a:t>-p </a:t>
            </a:r>
            <a:endParaRPr lang="pl-PL" sz="2400" dirty="0" smtClean="0">
              <a:solidFill>
                <a:srgbClr val="FFFF00"/>
              </a:solidFill>
              <a:latin typeface="Courier New" panose="02070309020205020404" pitchFamily="49" charset="0"/>
              <a:cs typeface="Courier New" panose="02070309020205020404" pitchFamily="49" charset="0"/>
            </a:endParaRPr>
          </a:p>
          <a:p>
            <a:pPr marL="68580" indent="0">
              <a:buNone/>
            </a:pPr>
            <a:r>
              <a:rPr lang="en-US" sz="2400" dirty="0" smtClean="0">
                <a:solidFill>
                  <a:srgbClr val="FFFF00"/>
                </a:solidFill>
                <a:latin typeface="Courier New" panose="02070309020205020404" pitchFamily="49" charset="0"/>
                <a:cs typeface="Courier New" panose="02070309020205020404" pitchFamily="49" charset="0"/>
              </a:rPr>
              <a:t>/* </a:t>
            </a:r>
            <a:r>
              <a:rPr lang="en-US" sz="2400" dirty="0">
                <a:solidFill>
                  <a:srgbClr val="FFFF00"/>
                </a:solidFill>
                <a:latin typeface="Courier New" panose="02070309020205020404" pitchFamily="49" charset="0"/>
                <a:cs typeface="Courier New" panose="02070309020205020404" pitchFamily="49" charset="0"/>
              </a:rPr>
              <a:t>MySQL Commands */ </a:t>
            </a:r>
            <a:endParaRPr lang="pl-PL" sz="2400" dirty="0" smtClean="0">
              <a:solidFill>
                <a:srgbClr val="FFFF00"/>
              </a:solidFill>
              <a:latin typeface="Courier New" panose="02070309020205020404" pitchFamily="49" charset="0"/>
              <a:cs typeface="Courier New" panose="02070309020205020404" pitchFamily="49" charset="0"/>
            </a:endParaRPr>
          </a:p>
          <a:p>
            <a:pPr marL="68580" indent="0">
              <a:buNone/>
            </a:pPr>
            <a:r>
              <a:rPr lang="en-US" sz="2400" dirty="0" smtClean="0">
                <a:solidFill>
                  <a:srgbClr val="FFFF00"/>
                </a:solidFill>
                <a:latin typeface="Courier New" panose="02070309020205020404" pitchFamily="49" charset="0"/>
                <a:cs typeface="Courier New" panose="02070309020205020404" pitchFamily="49" charset="0"/>
              </a:rPr>
              <a:t>/* </a:t>
            </a:r>
            <a:r>
              <a:rPr lang="en-US" sz="2400" dirty="0">
                <a:solidFill>
                  <a:srgbClr val="FFFF00"/>
                </a:solidFill>
                <a:latin typeface="Courier New" panose="02070309020205020404" pitchFamily="49" charset="0"/>
                <a:cs typeface="Courier New" panose="02070309020205020404" pitchFamily="49" charset="0"/>
              </a:rPr>
              <a:t>drop database if exists </a:t>
            </a:r>
            <a:r>
              <a:rPr lang="en-US" sz="2400" dirty="0" err="1">
                <a:solidFill>
                  <a:srgbClr val="FFFF00"/>
                </a:solidFill>
                <a:latin typeface="Courier New" panose="02070309020205020404" pitchFamily="49" charset="0"/>
                <a:cs typeface="Courier New" panose="02070309020205020404" pitchFamily="49" charset="0"/>
              </a:rPr>
              <a:t>wordpress</a:t>
            </a:r>
            <a:r>
              <a:rPr lang="en-US" sz="2400" dirty="0">
                <a:solidFill>
                  <a:srgbClr val="FFFF00"/>
                </a:solidFill>
                <a:latin typeface="Courier New" panose="02070309020205020404" pitchFamily="49" charset="0"/>
                <a:cs typeface="Courier New" panose="02070309020205020404" pitchFamily="49" charset="0"/>
              </a:rPr>
              <a:t>; */ </a:t>
            </a:r>
            <a:endParaRPr lang="pl-PL" sz="2400" dirty="0" smtClean="0">
              <a:solidFill>
                <a:srgbClr val="FFFF00"/>
              </a:solidFill>
              <a:latin typeface="Courier New" panose="02070309020205020404" pitchFamily="49" charset="0"/>
              <a:cs typeface="Courier New" panose="02070309020205020404" pitchFamily="49" charset="0"/>
            </a:endParaRPr>
          </a:p>
          <a:p>
            <a:pPr marL="68580" indent="0">
              <a:buNone/>
            </a:pPr>
            <a:r>
              <a:rPr lang="en-US" sz="2400" dirty="0" smtClean="0">
                <a:solidFill>
                  <a:srgbClr val="FFFF00"/>
                </a:solidFill>
                <a:latin typeface="Courier New" panose="02070309020205020404" pitchFamily="49" charset="0"/>
                <a:cs typeface="Courier New" panose="02070309020205020404" pitchFamily="49" charset="0"/>
              </a:rPr>
              <a:t>create </a:t>
            </a:r>
            <a:r>
              <a:rPr lang="en-US" sz="2400" dirty="0">
                <a:solidFill>
                  <a:srgbClr val="FFFF00"/>
                </a:solidFill>
                <a:latin typeface="Courier New" panose="02070309020205020404" pitchFamily="49" charset="0"/>
                <a:cs typeface="Courier New" panose="02070309020205020404" pitchFamily="49" charset="0"/>
              </a:rPr>
              <a:t>user '</a:t>
            </a:r>
            <a:r>
              <a:rPr lang="en-US" sz="2400" dirty="0" err="1">
                <a:solidFill>
                  <a:srgbClr val="FFFF00"/>
                </a:solidFill>
                <a:latin typeface="Courier New" panose="02070309020205020404" pitchFamily="49" charset="0"/>
                <a:cs typeface="Courier New" panose="02070309020205020404" pitchFamily="49" charset="0"/>
              </a:rPr>
              <a:t>wordpress</a:t>
            </a:r>
            <a:r>
              <a:rPr lang="en-US" sz="2400" dirty="0">
                <a:solidFill>
                  <a:srgbClr val="FFFF00"/>
                </a:solidFill>
                <a:latin typeface="Courier New" panose="02070309020205020404" pitchFamily="49" charset="0"/>
                <a:cs typeface="Courier New" panose="02070309020205020404" pitchFamily="49" charset="0"/>
              </a:rPr>
              <a:t>' IDENTIFIED BY "WP-Passw0rd"; </a:t>
            </a:r>
            <a:endParaRPr lang="pl-PL" sz="2400" dirty="0" smtClean="0">
              <a:solidFill>
                <a:srgbClr val="FFFF00"/>
              </a:solidFill>
              <a:latin typeface="Courier New" panose="02070309020205020404" pitchFamily="49" charset="0"/>
              <a:cs typeface="Courier New" panose="02070309020205020404" pitchFamily="49" charset="0"/>
            </a:endParaRPr>
          </a:p>
          <a:p>
            <a:pPr marL="68580" indent="0">
              <a:buNone/>
            </a:pPr>
            <a:r>
              <a:rPr lang="en-US" sz="2400" dirty="0" smtClean="0">
                <a:solidFill>
                  <a:srgbClr val="FFFF00"/>
                </a:solidFill>
                <a:latin typeface="Courier New" panose="02070309020205020404" pitchFamily="49" charset="0"/>
                <a:cs typeface="Courier New" panose="02070309020205020404" pitchFamily="49" charset="0"/>
              </a:rPr>
              <a:t>create </a:t>
            </a:r>
            <a:r>
              <a:rPr lang="en-US" sz="2400" dirty="0">
                <a:solidFill>
                  <a:srgbClr val="FFFF00"/>
                </a:solidFill>
                <a:latin typeface="Courier New" panose="02070309020205020404" pitchFamily="49" charset="0"/>
                <a:cs typeface="Courier New" panose="02070309020205020404" pitchFamily="49" charset="0"/>
              </a:rPr>
              <a:t>database </a:t>
            </a:r>
            <a:r>
              <a:rPr lang="en-US" sz="2400" dirty="0" err="1">
                <a:solidFill>
                  <a:srgbClr val="FFFF00"/>
                </a:solidFill>
                <a:latin typeface="Courier New" panose="02070309020205020404" pitchFamily="49" charset="0"/>
                <a:cs typeface="Courier New" panose="02070309020205020404" pitchFamily="49" charset="0"/>
              </a:rPr>
              <a:t>wordpress</a:t>
            </a:r>
            <a:r>
              <a:rPr lang="en-US" sz="2400" dirty="0">
                <a:solidFill>
                  <a:srgbClr val="FFFF00"/>
                </a:solidFill>
                <a:latin typeface="Courier New" panose="02070309020205020404" pitchFamily="49" charset="0"/>
                <a:cs typeface="Courier New" panose="02070309020205020404" pitchFamily="49" charset="0"/>
              </a:rPr>
              <a:t>; </a:t>
            </a:r>
            <a:endParaRPr lang="pl-PL" sz="2400" dirty="0" smtClean="0">
              <a:solidFill>
                <a:srgbClr val="FFFF00"/>
              </a:solidFill>
              <a:latin typeface="Courier New" panose="02070309020205020404" pitchFamily="49" charset="0"/>
              <a:cs typeface="Courier New" panose="02070309020205020404" pitchFamily="49" charset="0"/>
            </a:endParaRPr>
          </a:p>
          <a:p>
            <a:pPr marL="68580" indent="0">
              <a:buNone/>
            </a:pPr>
            <a:r>
              <a:rPr lang="en-US" sz="2400" dirty="0" smtClean="0">
                <a:solidFill>
                  <a:srgbClr val="FFFF00"/>
                </a:solidFill>
                <a:latin typeface="Courier New" panose="02070309020205020404" pitchFamily="49" charset="0"/>
                <a:cs typeface="Courier New" panose="02070309020205020404" pitchFamily="49" charset="0"/>
              </a:rPr>
              <a:t>GRANT </a:t>
            </a:r>
            <a:r>
              <a:rPr lang="en-US" sz="2400" dirty="0">
                <a:solidFill>
                  <a:srgbClr val="FFFF00"/>
                </a:solidFill>
                <a:latin typeface="Courier New" panose="02070309020205020404" pitchFamily="49" charset="0"/>
                <a:cs typeface="Courier New" panose="02070309020205020404" pitchFamily="49" charset="0"/>
              </a:rPr>
              <a:t>ALL PRIVILEGES ON wordpress.* TO '</a:t>
            </a:r>
            <a:r>
              <a:rPr lang="en-US" sz="2400" dirty="0" err="1">
                <a:solidFill>
                  <a:srgbClr val="FFFF00"/>
                </a:solidFill>
                <a:latin typeface="Courier New" panose="02070309020205020404" pitchFamily="49" charset="0"/>
                <a:cs typeface="Courier New" panose="02070309020205020404" pitchFamily="49" charset="0"/>
              </a:rPr>
              <a:t>wordpress</a:t>
            </a:r>
            <a:r>
              <a:rPr lang="en-US" sz="2400" dirty="0">
                <a:solidFill>
                  <a:srgbClr val="FFFF00"/>
                </a:solidFill>
                <a:latin typeface="Courier New" panose="02070309020205020404" pitchFamily="49" charset="0"/>
                <a:cs typeface="Courier New" panose="02070309020205020404" pitchFamily="49" charset="0"/>
              </a:rPr>
              <a:t>'; </a:t>
            </a:r>
            <a:endParaRPr lang="pl-PL" sz="2400" dirty="0" smtClean="0">
              <a:solidFill>
                <a:srgbClr val="FFFF00"/>
              </a:solidFill>
              <a:latin typeface="Courier New" panose="02070309020205020404" pitchFamily="49" charset="0"/>
              <a:cs typeface="Courier New" panose="02070309020205020404" pitchFamily="49" charset="0"/>
            </a:endParaRPr>
          </a:p>
          <a:p>
            <a:pPr marL="68580" indent="0">
              <a:buNone/>
            </a:pPr>
            <a:r>
              <a:rPr lang="en-US" sz="2400" dirty="0" smtClean="0">
                <a:solidFill>
                  <a:srgbClr val="FFFF00"/>
                </a:solidFill>
                <a:latin typeface="Courier New" panose="02070309020205020404" pitchFamily="49" charset="0"/>
                <a:cs typeface="Courier New" panose="02070309020205020404" pitchFamily="49" charset="0"/>
              </a:rPr>
              <a:t>FLUSH </a:t>
            </a:r>
            <a:r>
              <a:rPr lang="en-US" sz="2400" dirty="0">
                <a:solidFill>
                  <a:srgbClr val="FFFF00"/>
                </a:solidFill>
                <a:latin typeface="Courier New" panose="02070309020205020404" pitchFamily="49" charset="0"/>
                <a:cs typeface="Courier New" panose="02070309020205020404" pitchFamily="49" charset="0"/>
              </a:rPr>
              <a:t>PRIVILEGES;</a:t>
            </a:r>
          </a:p>
        </p:txBody>
      </p:sp>
      <p:sp>
        <p:nvSpPr>
          <p:cNvPr id="4" name="Symbol zastępczy numeru slajdu 3"/>
          <p:cNvSpPr>
            <a:spLocks noGrp="1"/>
          </p:cNvSpPr>
          <p:nvPr>
            <p:ph type="sldNum" sz="quarter" idx="12"/>
          </p:nvPr>
        </p:nvSpPr>
        <p:spPr/>
        <p:txBody>
          <a:bodyPr/>
          <a:lstStyle/>
          <a:p>
            <a:fld id="{6423116A-B10C-477B-8811-FFEE860C59BA}" type="slidenum">
              <a:rPr lang="en-US" smtClean="0"/>
              <a:t>51</a:t>
            </a:fld>
            <a:endParaRPr lang="en-US"/>
          </a:p>
        </p:txBody>
      </p:sp>
    </p:spTree>
    <p:extLst>
      <p:ext uri="{BB962C8B-B14F-4D97-AF65-F5344CB8AC3E}">
        <p14:creationId xmlns:p14="http://schemas.microsoft.com/office/powerpoint/2010/main" val="154714923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smtClean="0"/>
              <a:t>App</a:t>
            </a:r>
            <a:r>
              <a:rPr lang="pl-PL" dirty="0" smtClean="0"/>
              <a:t> Service</a:t>
            </a:r>
            <a:endParaRPr lang="en-US" dirty="0"/>
          </a:p>
        </p:txBody>
      </p:sp>
      <p:sp>
        <p:nvSpPr>
          <p:cNvPr id="3" name="Symbol zastępczy zawartości 2"/>
          <p:cNvSpPr>
            <a:spLocks noGrp="1"/>
          </p:cNvSpPr>
          <p:nvPr>
            <p:ph idx="1"/>
          </p:nvPr>
        </p:nvSpPr>
        <p:spPr>
          <a:xfrm>
            <a:off x="827584" y="1340768"/>
            <a:ext cx="7772400" cy="2304256"/>
          </a:xfrm>
        </p:spPr>
        <p:txBody>
          <a:bodyPr/>
          <a:lstStyle/>
          <a:p>
            <a:pPr marL="68580" indent="0">
              <a:buNone/>
            </a:pPr>
            <a:r>
              <a:rPr lang="pl-PL" dirty="0" smtClean="0"/>
              <a:t>Konfiguracja  zmiennych środowiskowych</a:t>
            </a:r>
          </a:p>
          <a:p>
            <a:pPr marL="68580" indent="0">
              <a:buNone/>
            </a:pPr>
            <a:r>
              <a:rPr lang="pl-PL" sz="2000" dirty="0"/>
              <a:t>f</a:t>
            </a:r>
            <a:r>
              <a:rPr lang="pl-PL" sz="2000" dirty="0" smtClean="0"/>
              <a:t>ragment </a:t>
            </a:r>
            <a:r>
              <a:rPr lang="en-US" sz="2000" dirty="0" err="1" smtClean="0"/>
              <a:t>wp-config.php</a:t>
            </a:r>
            <a:r>
              <a:rPr lang="pl-PL" sz="2000" dirty="0" smtClean="0"/>
              <a:t> :</a:t>
            </a:r>
            <a:endParaRPr lang="pl-PL" sz="2000" dirty="0" smtClean="0">
              <a:solidFill>
                <a:srgbClr val="FFFF00"/>
              </a:solidFill>
            </a:endParaRPr>
          </a:p>
          <a:p>
            <a:pPr marL="68580" indent="0">
              <a:buNone/>
            </a:pPr>
            <a:r>
              <a:rPr lang="en-US" sz="1600" dirty="0" smtClean="0">
                <a:solidFill>
                  <a:srgbClr val="FFFF00"/>
                </a:solidFill>
                <a:latin typeface="Courier New" panose="02070309020205020404" pitchFamily="49" charset="0"/>
                <a:cs typeface="Courier New" panose="02070309020205020404" pitchFamily="49" charset="0"/>
              </a:rPr>
              <a:t>define</a:t>
            </a:r>
            <a:r>
              <a:rPr lang="en-US" sz="1600" dirty="0">
                <a:solidFill>
                  <a:srgbClr val="FFFF00"/>
                </a:solidFill>
                <a:latin typeface="Courier New" panose="02070309020205020404" pitchFamily="49" charset="0"/>
                <a:cs typeface="Courier New" panose="02070309020205020404" pitchFamily="49" charset="0"/>
              </a:rPr>
              <a:t>('DB_NAME', </a:t>
            </a:r>
            <a:r>
              <a:rPr lang="en-US" sz="1600" dirty="0" err="1">
                <a:solidFill>
                  <a:srgbClr val="FFFF00"/>
                </a:solidFill>
                <a:latin typeface="Courier New" panose="02070309020205020404" pitchFamily="49" charset="0"/>
                <a:cs typeface="Courier New" panose="02070309020205020404" pitchFamily="49" charset="0"/>
              </a:rPr>
              <a:t>getenv</a:t>
            </a:r>
            <a:r>
              <a:rPr lang="en-US" sz="1600" dirty="0">
                <a:solidFill>
                  <a:srgbClr val="FFFF00"/>
                </a:solidFill>
                <a:latin typeface="Courier New" panose="02070309020205020404" pitchFamily="49" charset="0"/>
                <a:cs typeface="Courier New" panose="02070309020205020404" pitchFamily="49" charset="0"/>
              </a:rPr>
              <a:t>('WORDPRESS_DB_NAME')); </a:t>
            </a:r>
            <a:endParaRPr lang="pl-PL" sz="1600" dirty="0" smtClean="0">
              <a:solidFill>
                <a:srgbClr val="FFFF00"/>
              </a:solidFill>
              <a:latin typeface="Courier New" panose="02070309020205020404" pitchFamily="49" charset="0"/>
              <a:cs typeface="Courier New" panose="02070309020205020404" pitchFamily="49" charset="0"/>
            </a:endParaRPr>
          </a:p>
          <a:p>
            <a:pPr marL="68580" indent="0">
              <a:buNone/>
            </a:pPr>
            <a:r>
              <a:rPr lang="en-US" sz="1600" dirty="0" smtClean="0">
                <a:solidFill>
                  <a:srgbClr val="FFFF00"/>
                </a:solidFill>
                <a:latin typeface="Courier New" panose="02070309020205020404" pitchFamily="49" charset="0"/>
                <a:cs typeface="Courier New" panose="02070309020205020404" pitchFamily="49" charset="0"/>
              </a:rPr>
              <a:t>define</a:t>
            </a:r>
            <a:r>
              <a:rPr lang="en-US" sz="1600" dirty="0">
                <a:solidFill>
                  <a:srgbClr val="FFFF00"/>
                </a:solidFill>
                <a:latin typeface="Courier New" panose="02070309020205020404" pitchFamily="49" charset="0"/>
                <a:cs typeface="Courier New" panose="02070309020205020404" pitchFamily="49" charset="0"/>
              </a:rPr>
              <a:t>('DB_USER', </a:t>
            </a:r>
            <a:r>
              <a:rPr lang="en-US" sz="1600" dirty="0" err="1">
                <a:solidFill>
                  <a:srgbClr val="FFFF00"/>
                </a:solidFill>
                <a:latin typeface="Courier New" panose="02070309020205020404" pitchFamily="49" charset="0"/>
                <a:cs typeface="Courier New" panose="02070309020205020404" pitchFamily="49" charset="0"/>
              </a:rPr>
              <a:t>getenv</a:t>
            </a:r>
            <a:r>
              <a:rPr lang="en-US" sz="1600" dirty="0">
                <a:solidFill>
                  <a:srgbClr val="FFFF00"/>
                </a:solidFill>
                <a:latin typeface="Courier New" panose="02070309020205020404" pitchFamily="49" charset="0"/>
                <a:cs typeface="Courier New" panose="02070309020205020404" pitchFamily="49" charset="0"/>
              </a:rPr>
              <a:t>('WORDPRESS_DB_USER')); </a:t>
            </a:r>
            <a:endParaRPr lang="pl-PL" sz="1600" dirty="0" smtClean="0">
              <a:solidFill>
                <a:srgbClr val="FFFF00"/>
              </a:solidFill>
              <a:latin typeface="Courier New" panose="02070309020205020404" pitchFamily="49" charset="0"/>
              <a:cs typeface="Courier New" panose="02070309020205020404" pitchFamily="49" charset="0"/>
            </a:endParaRPr>
          </a:p>
          <a:p>
            <a:pPr marL="68580" indent="0">
              <a:buNone/>
            </a:pPr>
            <a:r>
              <a:rPr lang="en-US" sz="1600" dirty="0" smtClean="0">
                <a:solidFill>
                  <a:srgbClr val="FFFF00"/>
                </a:solidFill>
                <a:latin typeface="Courier New" panose="02070309020205020404" pitchFamily="49" charset="0"/>
                <a:cs typeface="Courier New" panose="02070309020205020404" pitchFamily="49" charset="0"/>
              </a:rPr>
              <a:t>define</a:t>
            </a:r>
            <a:r>
              <a:rPr lang="en-US" sz="1600" dirty="0">
                <a:solidFill>
                  <a:srgbClr val="FFFF00"/>
                </a:solidFill>
                <a:latin typeface="Courier New" panose="02070309020205020404" pitchFamily="49" charset="0"/>
                <a:cs typeface="Courier New" panose="02070309020205020404" pitchFamily="49" charset="0"/>
              </a:rPr>
              <a:t>('DB_PASSWORD', </a:t>
            </a:r>
            <a:r>
              <a:rPr lang="en-US" sz="1600" dirty="0" err="1">
                <a:solidFill>
                  <a:srgbClr val="FFFF00"/>
                </a:solidFill>
                <a:latin typeface="Courier New" panose="02070309020205020404" pitchFamily="49" charset="0"/>
                <a:cs typeface="Courier New" panose="02070309020205020404" pitchFamily="49" charset="0"/>
              </a:rPr>
              <a:t>getenv</a:t>
            </a:r>
            <a:r>
              <a:rPr lang="en-US" sz="1600" dirty="0">
                <a:solidFill>
                  <a:srgbClr val="FFFF00"/>
                </a:solidFill>
                <a:latin typeface="Courier New" panose="02070309020205020404" pitchFamily="49" charset="0"/>
                <a:cs typeface="Courier New" panose="02070309020205020404" pitchFamily="49" charset="0"/>
              </a:rPr>
              <a:t>('WORDPRESS_DB_PASSWORD')); </a:t>
            </a:r>
            <a:endParaRPr lang="pl-PL" sz="1600" dirty="0" smtClean="0">
              <a:solidFill>
                <a:srgbClr val="FFFF00"/>
              </a:solidFill>
              <a:latin typeface="Courier New" panose="02070309020205020404" pitchFamily="49" charset="0"/>
              <a:cs typeface="Courier New" panose="02070309020205020404" pitchFamily="49" charset="0"/>
            </a:endParaRPr>
          </a:p>
          <a:p>
            <a:pPr marL="68580" indent="0">
              <a:buNone/>
            </a:pPr>
            <a:r>
              <a:rPr lang="en-US" sz="1600" dirty="0" smtClean="0">
                <a:solidFill>
                  <a:srgbClr val="FFFF00"/>
                </a:solidFill>
                <a:latin typeface="Courier New" panose="02070309020205020404" pitchFamily="49" charset="0"/>
                <a:cs typeface="Courier New" panose="02070309020205020404" pitchFamily="49" charset="0"/>
              </a:rPr>
              <a:t>define</a:t>
            </a:r>
            <a:r>
              <a:rPr lang="en-US" sz="1600" dirty="0">
                <a:solidFill>
                  <a:srgbClr val="FFFF00"/>
                </a:solidFill>
                <a:latin typeface="Courier New" panose="02070309020205020404" pitchFamily="49" charset="0"/>
                <a:cs typeface="Courier New" panose="02070309020205020404" pitchFamily="49" charset="0"/>
              </a:rPr>
              <a:t>('DB_HOST', </a:t>
            </a:r>
            <a:r>
              <a:rPr lang="en-US" sz="1600" dirty="0" err="1">
                <a:solidFill>
                  <a:srgbClr val="FFFF00"/>
                </a:solidFill>
                <a:latin typeface="Courier New" panose="02070309020205020404" pitchFamily="49" charset="0"/>
                <a:cs typeface="Courier New" panose="02070309020205020404" pitchFamily="49" charset="0"/>
              </a:rPr>
              <a:t>getenv</a:t>
            </a:r>
            <a:r>
              <a:rPr lang="en-US" sz="1600" dirty="0">
                <a:solidFill>
                  <a:srgbClr val="FFFF00"/>
                </a:solidFill>
                <a:latin typeface="Courier New" panose="02070309020205020404" pitchFamily="49" charset="0"/>
                <a:cs typeface="Courier New" panose="02070309020205020404" pitchFamily="49" charset="0"/>
              </a:rPr>
              <a:t>('WORDPRESS_DB_HOST'));</a:t>
            </a:r>
            <a:endParaRPr lang="pl-PL" sz="1600" dirty="0" smtClean="0">
              <a:solidFill>
                <a:srgbClr val="FFFF00"/>
              </a:solidFill>
              <a:latin typeface="Courier New" panose="02070309020205020404" pitchFamily="49" charset="0"/>
              <a:cs typeface="Courier New" panose="02070309020205020404" pitchFamily="49" charset="0"/>
            </a:endParaRPr>
          </a:p>
          <a:p>
            <a:pPr marL="68580" indent="0">
              <a:buNone/>
            </a:pPr>
            <a:endParaRPr lang="en-US" dirty="0"/>
          </a:p>
        </p:txBody>
      </p:sp>
      <p:sp>
        <p:nvSpPr>
          <p:cNvPr id="4" name="Symbol zastępczy numeru slajdu 3"/>
          <p:cNvSpPr>
            <a:spLocks noGrp="1"/>
          </p:cNvSpPr>
          <p:nvPr>
            <p:ph type="sldNum" sz="quarter" idx="12"/>
          </p:nvPr>
        </p:nvSpPr>
        <p:spPr/>
        <p:txBody>
          <a:bodyPr/>
          <a:lstStyle/>
          <a:p>
            <a:fld id="{6423116A-B10C-477B-8811-FFEE860C59BA}" type="slidenum">
              <a:rPr lang="en-US" smtClean="0"/>
              <a:t>52</a:t>
            </a:fld>
            <a:endParaRPr lang="en-US"/>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3645024"/>
            <a:ext cx="6480720" cy="29345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363641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smtClean="0"/>
              <a:t>App</a:t>
            </a:r>
            <a:r>
              <a:rPr lang="pl-PL" dirty="0" smtClean="0"/>
              <a:t> service </a:t>
            </a:r>
            <a:endParaRPr lang="en-US" dirty="0"/>
          </a:p>
        </p:txBody>
      </p:sp>
      <p:sp>
        <p:nvSpPr>
          <p:cNvPr id="4" name="Symbol zastępczy numeru slajdu 3"/>
          <p:cNvSpPr>
            <a:spLocks noGrp="1"/>
          </p:cNvSpPr>
          <p:nvPr>
            <p:ph type="sldNum" sz="quarter" idx="12"/>
          </p:nvPr>
        </p:nvSpPr>
        <p:spPr/>
        <p:txBody>
          <a:bodyPr/>
          <a:lstStyle/>
          <a:p>
            <a:fld id="{6423116A-B10C-477B-8811-FFEE860C59BA}" type="slidenum">
              <a:rPr lang="en-US" smtClean="0"/>
              <a:t>53</a:t>
            </a:fld>
            <a:endParaRPr lang="en-US"/>
          </a:p>
        </p:txBody>
      </p:sp>
      <p:pic>
        <p:nvPicPr>
          <p:cNvPr id="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94967" y="2348880"/>
            <a:ext cx="8387555" cy="2232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Prostokąt 5"/>
          <p:cNvSpPr/>
          <p:nvPr/>
        </p:nvSpPr>
        <p:spPr>
          <a:xfrm>
            <a:off x="1043608" y="1412775"/>
            <a:ext cx="7560840" cy="646331"/>
          </a:xfrm>
          <a:prstGeom prst="rect">
            <a:avLst/>
          </a:prstGeom>
        </p:spPr>
        <p:txBody>
          <a:bodyPr wrap="square">
            <a:spAutoFit/>
          </a:bodyPr>
          <a:lstStyle/>
          <a:p>
            <a:pPr marL="68580" indent="0">
              <a:buNone/>
            </a:pPr>
            <a:r>
              <a:rPr lang="pl-PL" dirty="0"/>
              <a:t>Konfiguracja  źródła </a:t>
            </a:r>
            <a:r>
              <a:rPr lang="pl-PL" dirty="0" err="1"/>
              <a:t>deploymentu</a:t>
            </a:r>
            <a:endParaRPr lang="pl-PL" dirty="0"/>
          </a:p>
          <a:p>
            <a:pPr marL="285750" indent="-285750">
              <a:buFont typeface="Arial" panose="020B0604020202020204" pitchFamily="34" charset="0"/>
              <a:buChar char="•"/>
            </a:pPr>
            <a:r>
              <a:rPr lang="en-US" dirty="0">
                <a:hlinkClick r:id="rId3"/>
              </a:rPr>
              <a:t>https://github.com/djkormo/wordpressfiles</a:t>
            </a:r>
            <a:endParaRPr lang="pl-PL" dirty="0"/>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6001" y="4058532"/>
            <a:ext cx="3844602" cy="2799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pole tekstowe 6"/>
          <p:cNvSpPr txBox="1"/>
          <p:nvPr/>
        </p:nvSpPr>
        <p:spPr>
          <a:xfrm>
            <a:off x="1187624" y="5301208"/>
            <a:ext cx="2254143" cy="369332"/>
          </a:xfrm>
          <a:prstGeom prst="rect">
            <a:avLst/>
          </a:prstGeom>
          <a:noFill/>
        </p:spPr>
        <p:txBody>
          <a:bodyPr wrap="none" rtlCol="0">
            <a:spAutoFit/>
          </a:bodyPr>
          <a:lstStyle/>
          <a:p>
            <a:r>
              <a:rPr lang="pl-PL" dirty="0" smtClean="0"/>
              <a:t>Historia </a:t>
            </a:r>
            <a:r>
              <a:rPr lang="pl-PL" dirty="0" err="1" smtClean="0"/>
              <a:t>deploymentu</a:t>
            </a:r>
            <a:endParaRPr lang="en-US" dirty="0"/>
          </a:p>
        </p:txBody>
      </p:sp>
    </p:spTree>
    <p:extLst>
      <p:ext uri="{BB962C8B-B14F-4D97-AF65-F5344CB8AC3E}">
        <p14:creationId xmlns:p14="http://schemas.microsoft.com/office/powerpoint/2010/main" val="374727984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smtClean="0"/>
              <a:t>Wordpress</a:t>
            </a:r>
            <a:r>
              <a:rPr lang="pl-PL" dirty="0" smtClean="0"/>
              <a:t> on </a:t>
            </a:r>
            <a:r>
              <a:rPr lang="pl-PL" dirty="0" err="1" smtClean="0"/>
              <a:t>Azure</a:t>
            </a:r>
            <a:r>
              <a:rPr lang="pl-PL" dirty="0" smtClean="0"/>
              <a:t> (PaaS)</a:t>
            </a:r>
            <a:endParaRPr lang="en-US" dirty="0"/>
          </a:p>
        </p:txBody>
      </p:sp>
      <p:sp>
        <p:nvSpPr>
          <p:cNvPr id="3" name="Symbol zastępczy zawartości 2"/>
          <p:cNvSpPr>
            <a:spLocks noGrp="1"/>
          </p:cNvSpPr>
          <p:nvPr>
            <p:ph idx="1"/>
          </p:nvPr>
        </p:nvSpPr>
        <p:spPr/>
        <p:txBody>
          <a:bodyPr/>
          <a:lstStyle/>
          <a:p>
            <a:pPr marL="68580" indent="0">
              <a:buNone/>
            </a:pPr>
            <a:endParaRPr lang="en-US" dirty="0"/>
          </a:p>
        </p:txBody>
      </p:sp>
      <p:sp>
        <p:nvSpPr>
          <p:cNvPr id="4" name="Symbol zastępczy numeru slajdu 3"/>
          <p:cNvSpPr>
            <a:spLocks noGrp="1"/>
          </p:cNvSpPr>
          <p:nvPr>
            <p:ph type="sldNum" sz="quarter" idx="12"/>
          </p:nvPr>
        </p:nvSpPr>
        <p:spPr/>
        <p:txBody>
          <a:bodyPr/>
          <a:lstStyle/>
          <a:p>
            <a:fld id="{6423116A-B10C-477B-8811-FFEE860C59BA}" type="slidenum">
              <a:rPr lang="en-US" smtClean="0"/>
              <a:t>54</a:t>
            </a:fld>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986" y="1916832"/>
            <a:ext cx="7530424" cy="3561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766794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914400" y="512064"/>
            <a:ext cx="7772400" cy="1332760"/>
          </a:xfrm>
        </p:spPr>
        <p:txBody>
          <a:bodyPr/>
          <a:lstStyle/>
          <a:p>
            <a:r>
              <a:rPr lang="pl-PL" dirty="0" err="1" smtClean="0"/>
              <a:t>CosmosDB</a:t>
            </a:r>
            <a:r>
              <a:rPr lang="pl-PL" dirty="0" smtClean="0"/>
              <a:t/>
            </a:r>
            <a:br>
              <a:rPr lang="pl-PL" dirty="0" smtClean="0"/>
            </a:br>
            <a:r>
              <a:rPr lang="pl-PL" sz="1600" dirty="0" smtClean="0">
                <a:hlinkClick r:id="rId2"/>
              </a:rPr>
              <a:t>https</a:t>
            </a:r>
            <a:r>
              <a:rPr lang="pl-PL" sz="1600" dirty="0">
                <a:hlinkClick r:id="rId2"/>
              </a:rPr>
              <a:t>://</a:t>
            </a:r>
            <a:r>
              <a:rPr lang="pl-PL" sz="1600" dirty="0" smtClean="0">
                <a:hlinkClick r:id="rId2"/>
              </a:rPr>
              <a:t>azure.microsoft.com/pl-pl/services/cosmos-db</a:t>
            </a:r>
            <a:r>
              <a:rPr lang="pl-PL" sz="1600" dirty="0" smtClean="0"/>
              <a:t/>
            </a:r>
            <a:br>
              <a:rPr lang="pl-PL" sz="1600" dirty="0" smtClean="0"/>
            </a:br>
            <a:endParaRPr lang="pl-PL" dirty="0"/>
          </a:p>
        </p:txBody>
      </p:sp>
      <p:sp>
        <p:nvSpPr>
          <p:cNvPr id="4" name="Symbol zastępczy numeru slajdu 3"/>
          <p:cNvSpPr>
            <a:spLocks noGrp="1"/>
          </p:cNvSpPr>
          <p:nvPr>
            <p:ph type="sldNum" sz="quarter" idx="12"/>
          </p:nvPr>
        </p:nvSpPr>
        <p:spPr/>
        <p:txBody>
          <a:bodyPr/>
          <a:lstStyle/>
          <a:p>
            <a:fld id="{6423116A-B10C-477B-8811-FFEE860C59BA}" type="slidenum">
              <a:rPr lang="en-US" smtClean="0"/>
              <a:t>55</a:t>
            </a:fld>
            <a:endParaRPr lang="en-US"/>
          </a:p>
        </p:txBody>
      </p:sp>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05809" y="2302090"/>
            <a:ext cx="3319119" cy="4248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pole tekstowe 5"/>
          <p:cNvSpPr txBox="1"/>
          <p:nvPr/>
        </p:nvSpPr>
        <p:spPr>
          <a:xfrm>
            <a:off x="5662384" y="2191797"/>
            <a:ext cx="1975541" cy="1846659"/>
          </a:xfrm>
          <a:prstGeom prst="rect">
            <a:avLst/>
          </a:prstGeom>
          <a:noFill/>
        </p:spPr>
        <p:txBody>
          <a:bodyPr wrap="none" rtlCol="0">
            <a:spAutoFit/>
          </a:bodyPr>
          <a:lstStyle/>
          <a:p>
            <a:r>
              <a:rPr lang="pl-PL" sz="2400" dirty="0" smtClean="0"/>
              <a:t>Dostępne API</a:t>
            </a:r>
          </a:p>
          <a:p>
            <a:pPr marL="285750" indent="-285750">
              <a:buFont typeface="Arial" panose="020B0604020202020204" pitchFamily="34" charset="0"/>
              <a:buChar char="•"/>
            </a:pPr>
            <a:r>
              <a:rPr lang="pl-PL" dirty="0" smtClean="0"/>
              <a:t>SQL</a:t>
            </a:r>
          </a:p>
          <a:p>
            <a:pPr marL="285750" indent="-285750">
              <a:buFont typeface="Arial" panose="020B0604020202020204" pitchFamily="34" charset="0"/>
              <a:buChar char="•"/>
            </a:pPr>
            <a:r>
              <a:rPr lang="pl-PL" dirty="0" err="1" smtClean="0"/>
              <a:t>MongoDB</a:t>
            </a:r>
            <a:endParaRPr lang="pl-PL" dirty="0" smtClean="0"/>
          </a:p>
          <a:p>
            <a:pPr marL="285750" indent="-285750">
              <a:buFont typeface="Arial" panose="020B0604020202020204" pitchFamily="34" charset="0"/>
              <a:buChar char="•"/>
            </a:pPr>
            <a:r>
              <a:rPr lang="pl-PL" dirty="0" err="1" smtClean="0"/>
              <a:t>Cassandra</a:t>
            </a:r>
            <a:endParaRPr lang="pl-PL" dirty="0" smtClean="0"/>
          </a:p>
          <a:p>
            <a:pPr marL="285750" indent="-285750">
              <a:buFont typeface="Arial" panose="020B0604020202020204" pitchFamily="34" charset="0"/>
              <a:buChar char="•"/>
            </a:pPr>
            <a:r>
              <a:rPr lang="pl-PL" dirty="0" smtClean="0"/>
              <a:t>Azure </a:t>
            </a:r>
            <a:r>
              <a:rPr lang="pl-PL" dirty="0" err="1" smtClean="0"/>
              <a:t>Table</a:t>
            </a:r>
            <a:endParaRPr lang="pl-PL" dirty="0" smtClean="0"/>
          </a:p>
          <a:p>
            <a:pPr marL="285750" indent="-285750">
              <a:buFont typeface="Arial" panose="020B0604020202020204" pitchFamily="34" charset="0"/>
              <a:buChar char="•"/>
            </a:pPr>
            <a:r>
              <a:rPr lang="pl-PL" dirty="0" err="1" smtClean="0"/>
              <a:t>Gremlin</a:t>
            </a:r>
            <a:r>
              <a:rPr lang="pl-PL" dirty="0" smtClean="0"/>
              <a:t> (</a:t>
            </a:r>
            <a:r>
              <a:rPr lang="pl-PL" dirty="0" err="1" smtClean="0"/>
              <a:t>graph</a:t>
            </a:r>
            <a:r>
              <a:rPr lang="pl-PL" dirty="0" smtClean="0"/>
              <a:t>)</a:t>
            </a:r>
            <a:endParaRPr lang="pl-PL" dirty="0"/>
          </a:p>
        </p:txBody>
      </p:sp>
      <p:sp>
        <p:nvSpPr>
          <p:cNvPr id="7" name="Strzałka w lewo 6"/>
          <p:cNvSpPr/>
          <p:nvPr/>
        </p:nvSpPr>
        <p:spPr>
          <a:xfrm>
            <a:off x="4424928" y="2996952"/>
            <a:ext cx="1080120" cy="72008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2052" name="Picture 4" descr="Znalezione obrazy dla zapytania space199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88023" y="4581128"/>
            <a:ext cx="3521303" cy="1948454"/>
          </a:xfrm>
          <a:prstGeom prst="rect">
            <a:avLst/>
          </a:prstGeom>
          <a:noFill/>
          <a:extLst>
            <a:ext uri="{909E8E84-426E-40DD-AFC4-6F175D3DCCD1}">
              <a14:hiddenFill xmlns:a14="http://schemas.microsoft.com/office/drawing/2010/main">
                <a:solidFill>
                  <a:srgbClr val="FFFFFF"/>
                </a:solidFill>
              </a14:hiddenFill>
            </a:ext>
          </a:extLst>
        </p:spPr>
      </p:pic>
      <p:sp>
        <p:nvSpPr>
          <p:cNvPr id="8" name="Strzałka w górę 7"/>
          <p:cNvSpPr/>
          <p:nvPr/>
        </p:nvSpPr>
        <p:spPr>
          <a:xfrm>
            <a:off x="6548674" y="4077072"/>
            <a:ext cx="183566" cy="54267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308774027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Aplikacja Java z </a:t>
            </a:r>
            <a:r>
              <a:rPr lang="pl-PL" dirty="0" err="1" smtClean="0"/>
              <a:t>CosmosDB</a:t>
            </a:r>
            <a:r>
              <a:rPr lang="pl-PL" dirty="0"/>
              <a:t/>
            </a:r>
            <a:br>
              <a:rPr lang="pl-PL" dirty="0"/>
            </a:br>
            <a:r>
              <a:rPr lang="pl-PL" sz="1600" dirty="0">
                <a:hlinkClick r:id="rId2"/>
              </a:rPr>
              <a:t>https://</a:t>
            </a:r>
            <a:r>
              <a:rPr lang="pl-PL" sz="1600" dirty="0" smtClean="0">
                <a:hlinkClick r:id="rId2"/>
              </a:rPr>
              <a:t>github.com/MicrosoftDocs/azure-docs/blob/master/articles/cosmos-db/sql-api-java-application.md</a:t>
            </a:r>
            <a:r>
              <a:rPr lang="pl-PL" sz="1600" dirty="0" smtClean="0"/>
              <a:t/>
            </a:r>
            <a:br>
              <a:rPr lang="pl-PL" sz="1600" dirty="0" smtClean="0"/>
            </a:br>
            <a:r>
              <a:rPr lang="pl-PL" sz="1600" dirty="0" smtClean="0"/>
              <a:t/>
            </a:r>
            <a:br>
              <a:rPr lang="pl-PL" sz="1600" dirty="0" smtClean="0"/>
            </a:br>
            <a:endParaRPr lang="en-US" sz="1600" dirty="0"/>
          </a:p>
        </p:txBody>
      </p:sp>
      <p:sp>
        <p:nvSpPr>
          <p:cNvPr id="4" name="Symbol zastępczy numeru slajdu 3"/>
          <p:cNvSpPr>
            <a:spLocks noGrp="1"/>
          </p:cNvSpPr>
          <p:nvPr>
            <p:ph type="sldNum" sz="quarter" idx="12"/>
          </p:nvPr>
        </p:nvSpPr>
        <p:spPr/>
        <p:txBody>
          <a:bodyPr/>
          <a:lstStyle/>
          <a:p>
            <a:fld id="{6423116A-B10C-477B-8811-FFEE860C59BA}" type="slidenum">
              <a:rPr lang="en-US" smtClean="0"/>
              <a:t>56</a:t>
            </a:fld>
            <a:endParaRPr lang="en-US"/>
          </a:p>
        </p:txBody>
      </p:sp>
      <p:sp>
        <p:nvSpPr>
          <p:cNvPr id="5" name="Symbol zastępczy zawartości 4"/>
          <p:cNvSpPr>
            <a:spLocks noGrp="1"/>
          </p:cNvSpPr>
          <p:nvPr>
            <p:ph idx="1"/>
          </p:nvPr>
        </p:nvSpPr>
        <p:spPr/>
        <p:txBody>
          <a:bodyPr/>
          <a:lstStyle/>
          <a:p>
            <a:pPr marL="68580" indent="0">
              <a:buNone/>
            </a:pPr>
            <a:endParaRPr lang="en-US" dirty="0"/>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043" y="1772816"/>
            <a:ext cx="7917376" cy="4392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5981445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smtClean="0"/>
              <a:t>CosmosDB</a:t>
            </a:r>
            <a:r>
              <a:rPr lang="pl-PL" dirty="0" smtClean="0"/>
              <a:t> – konfiguracja</a:t>
            </a:r>
            <a:br>
              <a:rPr lang="pl-PL" dirty="0" smtClean="0"/>
            </a:br>
            <a:r>
              <a:rPr lang="pl-PL" dirty="0"/>
              <a:t/>
            </a:r>
            <a:br>
              <a:rPr lang="pl-PL" dirty="0"/>
            </a:br>
            <a:r>
              <a:rPr lang="pl-PL" dirty="0" smtClean="0"/>
              <a:t>Nowa baza z API = SQL</a:t>
            </a:r>
            <a:endParaRPr lang="en-US" dirty="0"/>
          </a:p>
        </p:txBody>
      </p:sp>
      <p:sp>
        <p:nvSpPr>
          <p:cNvPr id="4" name="Symbol zastępczy numeru slajdu 3"/>
          <p:cNvSpPr>
            <a:spLocks noGrp="1"/>
          </p:cNvSpPr>
          <p:nvPr>
            <p:ph type="sldNum" sz="quarter" idx="12"/>
          </p:nvPr>
        </p:nvSpPr>
        <p:spPr/>
        <p:txBody>
          <a:bodyPr/>
          <a:lstStyle/>
          <a:p>
            <a:fld id="{6423116A-B10C-477B-8811-FFEE860C59BA}" type="slidenum">
              <a:rPr lang="en-US" smtClean="0"/>
              <a:t>57</a:t>
            </a:fld>
            <a:endParaRPr lang="en-US"/>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400" y="2613477"/>
            <a:ext cx="7772400" cy="29137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960475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914400" y="512064"/>
            <a:ext cx="7772400" cy="1116736"/>
          </a:xfrm>
        </p:spPr>
        <p:txBody>
          <a:bodyPr/>
          <a:lstStyle/>
          <a:p>
            <a:r>
              <a:rPr lang="pl-PL" sz="3200" dirty="0" smtClean="0"/>
              <a:t>Aplikacja Java – oryginalna konfiguracja</a:t>
            </a:r>
            <a:endParaRPr lang="en-US" sz="3200" dirty="0"/>
          </a:p>
        </p:txBody>
      </p:sp>
      <p:sp>
        <p:nvSpPr>
          <p:cNvPr id="3" name="Symbol zastępczy zawartości 2"/>
          <p:cNvSpPr>
            <a:spLocks noGrp="1"/>
          </p:cNvSpPr>
          <p:nvPr>
            <p:ph idx="1"/>
          </p:nvPr>
        </p:nvSpPr>
        <p:spPr>
          <a:xfrm>
            <a:off x="914400" y="1783560"/>
            <a:ext cx="7772400" cy="4885800"/>
          </a:xfrm>
        </p:spPr>
        <p:txBody>
          <a:bodyPr>
            <a:normAutofit fontScale="25000" lnSpcReduction="20000"/>
          </a:bodyPr>
          <a:lstStyle/>
          <a:p>
            <a:r>
              <a:rPr lang="pl-PL" sz="7200" dirty="0" smtClean="0"/>
              <a:t>Zawartość </a:t>
            </a:r>
            <a:r>
              <a:rPr lang="pl-PL" sz="7200" dirty="0"/>
              <a:t>pliku </a:t>
            </a:r>
            <a:r>
              <a:rPr lang="pl-PL" sz="7200" dirty="0" smtClean="0"/>
              <a:t>DocumentClientFactory.java</a:t>
            </a:r>
          </a:p>
          <a:p>
            <a:endParaRPr lang="pl-PL" dirty="0" smtClean="0"/>
          </a:p>
          <a:p>
            <a:pPr marL="68580" indent="0">
              <a:buNone/>
            </a:pPr>
            <a:r>
              <a:rPr lang="en-US" sz="5600" b="1" dirty="0">
                <a:solidFill>
                  <a:srgbClr val="FFFF00"/>
                </a:solidFill>
                <a:latin typeface="Courier New" panose="02070309020205020404" pitchFamily="49" charset="0"/>
                <a:cs typeface="Courier New" panose="02070309020205020404" pitchFamily="49" charset="0"/>
              </a:rPr>
              <a:t>package </a:t>
            </a:r>
            <a:r>
              <a:rPr lang="en-US" sz="5600" b="1" dirty="0" err="1">
                <a:solidFill>
                  <a:srgbClr val="FFFF00"/>
                </a:solidFill>
                <a:latin typeface="Courier New" panose="02070309020205020404" pitchFamily="49" charset="0"/>
                <a:cs typeface="Courier New" panose="02070309020205020404" pitchFamily="49" charset="0"/>
              </a:rPr>
              <a:t>com.microsoft.azure.documentdb.sample.dao</a:t>
            </a:r>
            <a:r>
              <a:rPr lang="en-US" sz="5600" b="1" dirty="0" smtClean="0">
                <a:solidFill>
                  <a:srgbClr val="FFFF00"/>
                </a:solidFill>
                <a:latin typeface="Courier New" panose="02070309020205020404" pitchFamily="49" charset="0"/>
                <a:cs typeface="Courier New" panose="02070309020205020404" pitchFamily="49" charset="0"/>
              </a:rPr>
              <a:t>;</a:t>
            </a:r>
            <a:endParaRPr lang="en-US" sz="5600" dirty="0">
              <a:solidFill>
                <a:srgbClr val="FFFF00"/>
              </a:solidFill>
              <a:latin typeface="Courier New" panose="02070309020205020404" pitchFamily="49" charset="0"/>
              <a:cs typeface="Courier New" panose="02070309020205020404" pitchFamily="49" charset="0"/>
            </a:endParaRPr>
          </a:p>
          <a:p>
            <a:pPr marL="68580" indent="0">
              <a:buNone/>
            </a:pPr>
            <a:r>
              <a:rPr lang="en-US" sz="5600" b="1" dirty="0">
                <a:solidFill>
                  <a:srgbClr val="FFFF00"/>
                </a:solidFill>
                <a:latin typeface="Courier New" panose="02070309020205020404" pitchFamily="49" charset="0"/>
                <a:cs typeface="Courier New" panose="02070309020205020404" pitchFamily="49" charset="0"/>
              </a:rPr>
              <a:t>import </a:t>
            </a:r>
            <a:r>
              <a:rPr lang="en-US" sz="5600" b="1" dirty="0" err="1">
                <a:solidFill>
                  <a:srgbClr val="FFFF00"/>
                </a:solidFill>
                <a:latin typeface="Courier New" panose="02070309020205020404" pitchFamily="49" charset="0"/>
                <a:cs typeface="Courier New" panose="02070309020205020404" pitchFamily="49" charset="0"/>
              </a:rPr>
              <a:t>com.microsoft.azure.documentdb.ConnectionPolicy</a:t>
            </a:r>
            <a:r>
              <a:rPr lang="en-US" sz="5600" b="1" dirty="0">
                <a:solidFill>
                  <a:srgbClr val="FFFF00"/>
                </a:solidFill>
                <a:latin typeface="Courier New" panose="02070309020205020404" pitchFamily="49" charset="0"/>
                <a:cs typeface="Courier New" panose="02070309020205020404" pitchFamily="49" charset="0"/>
              </a:rPr>
              <a:t>;</a:t>
            </a:r>
          </a:p>
          <a:p>
            <a:pPr marL="68580" indent="0">
              <a:buNone/>
            </a:pPr>
            <a:r>
              <a:rPr lang="en-US" sz="5600" b="1" dirty="0">
                <a:solidFill>
                  <a:srgbClr val="FFFF00"/>
                </a:solidFill>
                <a:latin typeface="Courier New" panose="02070309020205020404" pitchFamily="49" charset="0"/>
                <a:cs typeface="Courier New" panose="02070309020205020404" pitchFamily="49" charset="0"/>
              </a:rPr>
              <a:t>import </a:t>
            </a:r>
            <a:r>
              <a:rPr lang="en-US" sz="5600" b="1" dirty="0" err="1">
                <a:solidFill>
                  <a:srgbClr val="FFFF00"/>
                </a:solidFill>
                <a:latin typeface="Courier New" panose="02070309020205020404" pitchFamily="49" charset="0"/>
                <a:cs typeface="Courier New" panose="02070309020205020404" pitchFamily="49" charset="0"/>
              </a:rPr>
              <a:t>com.microsoft.azure.documentdb.ConsistencyLevel</a:t>
            </a:r>
            <a:r>
              <a:rPr lang="en-US" sz="5600" b="1" dirty="0">
                <a:solidFill>
                  <a:srgbClr val="FFFF00"/>
                </a:solidFill>
                <a:latin typeface="Courier New" panose="02070309020205020404" pitchFamily="49" charset="0"/>
                <a:cs typeface="Courier New" panose="02070309020205020404" pitchFamily="49" charset="0"/>
              </a:rPr>
              <a:t>;</a:t>
            </a:r>
          </a:p>
          <a:p>
            <a:pPr marL="68580" indent="0">
              <a:buNone/>
            </a:pPr>
            <a:r>
              <a:rPr lang="en-US" sz="5600" b="1" dirty="0">
                <a:solidFill>
                  <a:srgbClr val="FFFF00"/>
                </a:solidFill>
                <a:latin typeface="Courier New" panose="02070309020205020404" pitchFamily="49" charset="0"/>
                <a:cs typeface="Courier New" panose="02070309020205020404" pitchFamily="49" charset="0"/>
              </a:rPr>
              <a:t>import </a:t>
            </a:r>
            <a:r>
              <a:rPr lang="en-US" sz="5600" b="1" dirty="0" err="1">
                <a:solidFill>
                  <a:srgbClr val="FFFF00"/>
                </a:solidFill>
                <a:latin typeface="Courier New" panose="02070309020205020404" pitchFamily="49" charset="0"/>
                <a:cs typeface="Courier New" panose="02070309020205020404" pitchFamily="49" charset="0"/>
              </a:rPr>
              <a:t>com.microsoft.azure.documentdb.DocumentClient</a:t>
            </a:r>
            <a:r>
              <a:rPr lang="en-US" sz="5600" b="1" dirty="0">
                <a:solidFill>
                  <a:srgbClr val="FFFF00"/>
                </a:solidFill>
                <a:latin typeface="Courier New" panose="02070309020205020404" pitchFamily="49" charset="0"/>
                <a:cs typeface="Courier New" panose="02070309020205020404" pitchFamily="49" charset="0"/>
              </a:rPr>
              <a:t>;</a:t>
            </a:r>
          </a:p>
          <a:p>
            <a:pPr marL="68580" indent="0">
              <a:buNone/>
            </a:pPr>
            <a:endParaRPr lang="en-US" sz="5600" dirty="0">
              <a:solidFill>
                <a:srgbClr val="FFFF00"/>
              </a:solidFill>
              <a:latin typeface="Courier New" panose="02070309020205020404" pitchFamily="49" charset="0"/>
              <a:cs typeface="Courier New" panose="02070309020205020404" pitchFamily="49" charset="0"/>
            </a:endParaRPr>
          </a:p>
          <a:p>
            <a:pPr marL="68580" indent="0">
              <a:buNone/>
            </a:pPr>
            <a:r>
              <a:rPr lang="en-US" sz="5600" b="1" dirty="0">
                <a:solidFill>
                  <a:srgbClr val="FFFF00"/>
                </a:solidFill>
                <a:latin typeface="Courier New" panose="02070309020205020404" pitchFamily="49" charset="0"/>
                <a:cs typeface="Courier New" panose="02070309020205020404" pitchFamily="49" charset="0"/>
              </a:rPr>
              <a:t>public class </a:t>
            </a:r>
            <a:r>
              <a:rPr lang="en-US" sz="5600" b="1" dirty="0" err="1">
                <a:solidFill>
                  <a:srgbClr val="FFFF00"/>
                </a:solidFill>
                <a:latin typeface="Courier New" panose="02070309020205020404" pitchFamily="49" charset="0"/>
                <a:cs typeface="Courier New" panose="02070309020205020404" pitchFamily="49" charset="0"/>
              </a:rPr>
              <a:t>DocumentClientFactory</a:t>
            </a:r>
            <a:r>
              <a:rPr lang="en-US" sz="5600" b="1" dirty="0">
                <a:solidFill>
                  <a:srgbClr val="FFFF00"/>
                </a:solidFill>
                <a:latin typeface="Courier New" panose="02070309020205020404" pitchFamily="49" charset="0"/>
                <a:cs typeface="Courier New" panose="02070309020205020404" pitchFamily="49" charset="0"/>
              </a:rPr>
              <a:t> {</a:t>
            </a:r>
          </a:p>
          <a:p>
            <a:pPr marL="68580" indent="0">
              <a:buNone/>
            </a:pPr>
            <a:r>
              <a:rPr lang="en-US" sz="5600" dirty="0">
                <a:solidFill>
                  <a:srgbClr val="FFFF00"/>
                </a:solidFill>
                <a:latin typeface="Courier New" panose="02070309020205020404" pitchFamily="49" charset="0"/>
                <a:cs typeface="Courier New" panose="02070309020205020404" pitchFamily="49" charset="0"/>
              </a:rPr>
              <a:t>    </a:t>
            </a:r>
            <a:r>
              <a:rPr lang="en-US" sz="5600" b="1" dirty="0">
                <a:solidFill>
                  <a:srgbClr val="FFFF00"/>
                </a:solidFill>
                <a:latin typeface="Courier New" panose="02070309020205020404" pitchFamily="49" charset="0"/>
                <a:cs typeface="Courier New" panose="02070309020205020404" pitchFamily="49" charset="0"/>
              </a:rPr>
              <a:t>private static final String </a:t>
            </a:r>
            <a:r>
              <a:rPr lang="en-US" sz="5600" b="1" i="1" dirty="0">
                <a:solidFill>
                  <a:srgbClr val="FFFF00"/>
                </a:solidFill>
                <a:latin typeface="Courier New" panose="02070309020205020404" pitchFamily="49" charset="0"/>
                <a:cs typeface="Courier New" panose="02070309020205020404" pitchFamily="49" charset="0"/>
              </a:rPr>
              <a:t>HOST = "</a:t>
            </a:r>
            <a:r>
              <a:rPr lang="en-US" sz="5600" b="1" i="1" dirty="0">
                <a:solidFill>
                  <a:srgbClr val="FF0000"/>
                </a:solidFill>
                <a:latin typeface="Courier New" panose="02070309020205020404" pitchFamily="49" charset="0"/>
                <a:cs typeface="Courier New" panose="02070309020205020404" pitchFamily="49" charset="0"/>
              </a:rPr>
              <a:t>https://cosmosdbforjava.documents.azure.com:443</a:t>
            </a:r>
            <a:r>
              <a:rPr lang="en-US" sz="5600" b="1" i="1" dirty="0">
                <a:solidFill>
                  <a:srgbClr val="FFFF00"/>
                </a:solidFill>
                <a:latin typeface="Courier New" panose="02070309020205020404" pitchFamily="49" charset="0"/>
                <a:cs typeface="Courier New" panose="02070309020205020404" pitchFamily="49" charset="0"/>
              </a:rPr>
              <a:t>/";</a:t>
            </a:r>
          </a:p>
          <a:p>
            <a:pPr marL="68580" indent="0">
              <a:buNone/>
            </a:pPr>
            <a:r>
              <a:rPr lang="en-US" sz="5600" dirty="0">
                <a:solidFill>
                  <a:srgbClr val="FFFF00"/>
                </a:solidFill>
                <a:latin typeface="Courier New" panose="02070309020205020404" pitchFamily="49" charset="0"/>
                <a:cs typeface="Courier New" panose="02070309020205020404" pitchFamily="49" charset="0"/>
              </a:rPr>
              <a:t>    </a:t>
            </a:r>
            <a:r>
              <a:rPr lang="en-US" sz="5600" b="1" dirty="0">
                <a:solidFill>
                  <a:srgbClr val="FFFF00"/>
                </a:solidFill>
                <a:latin typeface="Courier New" panose="02070309020205020404" pitchFamily="49" charset="0"/>
                <a:cs typeface="Courier New" panose="02070309020205020404" pitchFamily="49" charset="0"/>
              </a:rPr>
              <a:t>private static final String </a:t>
            </a:r>
            <a:r>
              <a:rPr lang="en-US" sz="5600" b="1" i="1" dirty="0">
                <a:solidFill>
                  <a:srgbClr val="FFFF00"/>
                </a:solidFill>
                <a:latin typeface="Courier New" panose="02070309020205020404" pitchFamily="49" charset="0"/>
                <a:cs typeface="Courier New" panose="02070309020205020404" pitchFamily="49" charset="0"/>
              </a:rPr>
              <a:t>MASTER_KEY = </a:t>
            </a:r>
            <a:r>
              <a:rPr lang="en-US" sz="5600" b="1" i="1" dirty="0" smtClean="0">
                <a:solidFill>
                  <a:srgbClr val="FFFF00"/>
                </a:solidFill>
                <a:latin typeface="Courier New" panose="02070309020205020404" pitchFamily="49" charset="0"/>
                <a:cs typeface="Courier New" panose="02070309020205020404" pitchFamily="49" charset="0"/>
              </a:rPr>
              <a:t>„</a:t>
            </a:r>
            <a:r>
              <a:rPr lang="pl-PL" sz="5600" b="1" i="1" dirty="0" smtClean="0">
                <a:solidFill>
                  <a:srgbClr val="FF0000"/>
                </a:solidFill>
                <a:latin typeface="Courier New" panose="02070309020205020404" pitchFamily="49" charset="0"/>
                <a:cs typeface="Courier New" panose="02070309020205020404" pitchFamily="49" charset="0"/>
              </a:rPr>
              <a:t>MASTER KEY</a:t>
            </a:r>
            <a:r>
              <a:rPr lang="en-US" sz="5600" b="1" i="1" dirty="0" smtClean="0">
                <a:solidFill>
                  <a:srgbClr val="FFFF00"/>
                </a:solidFill>
                <a:latin typeface="Courier New" panose="02070309020205020404" pitchFamily="49" charset="0"/>
                <a:cs typeface="Courier New" panose="02070309020205020404" pitchFamily="49" charset="0"/>
              </a:rPr>
              <a:t>";</a:t>
            </a:r>
            <a:endParaRPr lang="en-US" sz="5600" b="1" i="1" dirty="0">
              <a:solidFill>
                <a:srgbClr val="FFFF00"/>
              </a:solidFill>
              <a:latin typeface="Courier New" panose="02070309020205020404" pitchFamily="49" charset="0"/>
              <a:cs typeface="Courier New" panose="02070309020205020404" pitchFamily="49" charset="0"/>
            </a:endParaRPr>
          </a:p>
          <a:p>
            <a:pPr marL="68580" indent="0">
              <a:buNone/>
            </a:pPr>
            <a:endParaRPr lang="en-US" sz="5600" dirty="0">
              <a:solidFill>
                <a:srgbClr val="FFFF00"/>
              </a:solidFill>
              <a:latin typeface="Courier New" panose="02070309020205020404" pitchFamily="49" charset="0"/>
              <a:cs typeface="Courier New" panose="02070309020205020404" pitchFamily="49" charset="0"/>
            </a:endParaRPr>
          </a:p>
          <a:p>
            <a:pPr marL="68580" indent="0">
              <a:buNone/>
            </a:pPr>
            <a:r>
              <a:rPr lang="en-US" sz="5600" dirty="0">
                <a:solidFill>
                  <a:srgbClr val="FFFF00"/>
                </a:solidFill>
                <a:latin typeface="Courier New" panose="02070309020205020404" pitchFamily="49" charset="0"/>
                <a:cs typeface="Courier New" panose="02070309020205020404" pitchFamily="49" charset="0"/>
              </a:rPr>
              <a:t>    </a:t>
            </a:r>
            <a:r>
              <a:rPr lang="en-US" sz="5600" b="1" dirty="0">
                <a:solidFill>
                  <a:srgbClr val="FFFF00"/>
                </a:solidFill>
                <a:latin typeface="Courier New" panose="02070309020205020404" pitchFamily="49" charset="0"/>
                <a:cs typeface="Courier New" panose="02070309020205020404" pitchFamily="49" charset="0"/>
              </a:rPr>
              <a:t>private static </a:t>
            </a:r>
            <a:r>
              <a:rPr lang="en-US" sz="5600" b="1" dirty="0" err="1">
                <a:solidFill>
                  <a:srgbClr val="FFFF00"/>
                </a:solidFill>
                <a:latin typeface="Courier New" panose="02070309020205020404" pitchFamily="49" charset="0"/>
                <a:cs typeface="Courier New" panose="02070309020205020404" pitchFamily="49" charset="0"/>
              </a:rPr>
              <a:t>DocumentClient</a:t>
            </a:r>
            <a:r>
              <a:rPr lang="en-US" sz="5600" b="1" dirty="0">
                <a:solidFill>
                  <a:srgbClr val="FFFF00"/>
                </a:solidFill>
                <a:latin typeface="Courier New" panose="02070309020205020404" pitchFamily="49" charset="0"/>
                <a:cs typeface="Courier New" panose="02070309020205020404" pitchFamily="49" charset="0"/>
              </a:rPr>
              <a:t> </a:t>
            </a:r>
            <a:r>
              <a:rPr lang="en-US" sz="5600" b="1" i="1" dirty="0" err="1">
                <a:solidFill>
                  <a:srgbClr val="FFFF00"/>
                </a:solidFill>
                <a:latin typeface="Courier New" panose="02070309020205020404" pitchFamily="49" charset="0"/>
                <a:cs typeface="Courier New" panose="02070309020205020404" pitchFamily="49" charset="0"/>
              </a:rPr>
              <a:t>documentClient</a:t>
            </a:r>
            <a:r>
              <a:rPr lang="en-US" sz="5600" b="1" i="1" dirty="0">
                <a:solidFill>
                  <a:srgbClr val="FFFF00"/>
                </a:solidFill>
                <a:latin typeface="Courier New" panose="02070309020205020404" pitchFamily="49" charset="0"/>
                <a:cs typeface="Courier New" panose="02070309020205020404" pitchFamily="49" charset="0"/>
              </a:rPr>
              <a:t> = new </a:t>
            </a:r>
            <a:r>
              <a:rPr lang="en-US" sz="5600" b="1" i="1" dirty="0" err="1">
                <a:solidFill>
                  <a:srgbClr val="FFFF00"/>
                </a:solidFill>
                <a:latin typeface="Courier New" panose="02070309020205020404" pitchFamily="49" charset="0"/>
                <a:cs typeface="Courier New" panose="02070309020205020404" pitchFamily="49" charset="0"/>
              </a:rPr>
              <a:t>DocumentClient</a:t>
            </a:r>
            <a:r>
              <a:rPr lang="en-US" sz="5600" b="1" i="1" dirty="0">
                <a:solidFill>
                  <a:srgbClr val="FFFF00"/>
                </a:solidFill>
                <a:latin typeface="Courier New" panose="02070309020205020404" pitchFamily="49" charset="0"/>
                <a:cs typeface="Courier New" panose="02070309020205020404" pitchFamily="49" charset="0"/>
              </a:rPr>
              <a:t>(HOST, MASTER_KEY,</a:t>
            </a:r>
          </a:p>
          <a:p>
            <a:pPr marL="68580" indent="0">
              <a:buNone/>
            </a:pPr>
            <a:r>
              <a:rPr lang="en-US" sz="5600" dirty="0">
                <a:solidFill>
                  <a:srgbClr val="FFFF00"/>
                </a:solidFill>
                <a:latin typeface="Courier New" panose="02070309020205020404" pitchFamily="49" charset="0"/>
                <a:cs typeface="Courier New" panose="02070309020205020404" pitchFamily="49" charset="0"/>
              </a:rPr>
              <a:t>            </a:t>
            </a:r>
            <a:r>
              <a:rPr lang="en-US" sz="5600" dirty="0" err="1">
                <a:solidFill>
                  <a:srgbClr val="FFFF00"/>
                </a:solidFill>
                <a:latin typeface="Courier New" panose="02070309020205020404" pitchFamily="49" charset="0"/>
                <a:cs typeface="Courier New" panose="02070309020205020404" pitchFamily="49" charset="0"/>
              </a:rPr>
              <a:t>ConnectionPolicy.</a:t>
            </a:r>
            <a:r>
              <a:rPr lang="en-US" sz="5600" i="1" dirty="0" err="1">
                <a:solidFill>
                  <a:srgbClr val="FFFF00"/>
                </a:solidFill>
                <a:latin typeface="Courier New" panose="02070309020205020404" pitchFamily="49" charset="0"/>
                <a:cs typeface="Courier New" panose="02070309020205020404" pitchFamily="49" charset="0"/>
              </a:rPr>
              <a:t>GetDefault</a:t>
            </a:r>
            <a:r>
              <a:rPr lang="en-US" sz="5600" i="1" dirty="0">
                <a:solidFill>
                  <a:srgbClr val="FFFF00"/>
                </a:solidFill>
                <a:latin typeface="Courier New" panose="02070309020205020404" pitchFamily="49" charset="0"/>
                <a:cs typeface="Courier New" panose="02070309020205020404" pitchFamily="49" charset="0"/>
              </a:rPr>
              <a:t>(), </a:t>
            </a:r>
            <a:r>
              <a:rPr lang="en-US" sz="5600" i="1" dirty="0" err="1">
                <a:solidFill>
                  <a:srgbClr val="FFFF00"/>
                </a:solidFill>
                <a:latin typeface="Courier New" panose="02070309020205020404" pitchFamily="49" charset="0"/>
                <a:cs typeface="Courier New" panose="02070309020205020404" pitchFamily="49" charset="0"/>
              </a:rPr>
              <a:t>ConsistencyLevel.</a:t>
            </a:r>
            <a:r>
              <a:rPr lang="en-US" sz="5600" b="1" i="1" dirty="0" err="1">
                <a:solidFill>
                  <a:srgbClr val="FFFF00"/>
                </a:solidFill>
                <a:latin typeface="Courier New" panose="02070309020205020404" pitchFamily="49" charset="0"/>
                <a:cs typeface="Courier New" panose="02070309020205020404" pitchFamily="49" charset="0"/>
              </a:rPr>
              <a:t>Session</a:t>
            </a:r>
            <a:r>
              <a:rPr lang="en-US" sz="5600" b="1" i="1" dirty="0">
                <a:solidFill>
                  <a:srgbClr val="FFFF00"/>
                </a:solidFill>
                <a:latin typeface="Courier New" panose="02070309020205020404" pitchFamily="49" charset="0"/>
                <a:cs typeface="Courier New" panose="02070309020205020404" pitchFamily="49" charset="0"/>
              </a:rPr>
              <a:t>);</a:t>
            </a:r>
          </a:p>
          <a:p>
            <a:pPr marL="68580" indent="0">
              <a:buNone/>
            </a:pPr>
            <a:endParaRPr lang="en-US" sz="5600" dirty="0">
              <a:solidFill>
                <a:srgbClr val="FFFF00"/>
              </a:solidFill>
              <a:latin typeface="Courier New" panose="02070309020205020404" pitchFamily="49" charset="0"/>
              <a:cs typeface="Courier New" panose="02070309020205020404" pitchFamily="49" charset="0"/>
            </a:endParaRPr>
          </a:p>
          <a:p>
            <a:pPr marL="68580" indent="0">
              <a:buNone/>
            </a:pPr>
            <a:r>
              <a:rPr lang="en-US" sz="5600" dirty="0">
                <a:solidFill>
                  <a:srgbClr val="FFFF00"/>
                </a:solidFill>
                <a:latin typeface="Courier New" panose="02070309020205020404" pitchFamily="49" charset="0"/>
                <a:cs typeface="Courier New" panose="02070309020205020404" pitchFamily="49" charset="0"/>
              </a:rPr>
              <a:t>    </a:t>
            </a:r>
            <a:r>
              <a:rPr lang="en-US" sz="5600" b="1" dirty="0">
                <a:solidFill>
                  <a:srgbClr val="FFFF00"/>
                </a:solidFill>
                <a:latin typeface="Courier New" panose="02070309020205020404" pitchFamily="49" charset="0"/>
                <a:cs typeface="Courier New" panose="02070309020205020404" pitchFamily="49" charset="0"/>
              </a:rPr>
              <a:t>public static </a:t>
            </a:r>
            <a:r>
              <a:rPr lang="en-US" sz="5600" b="1" dirty="0" err="1">
                <a:solidFill>
                  <a:srgbClr val="FFFF00"/>
                </a:solidFill>
                <a:latin typeface="Courier New" panose="02070309020205020404" pitchFamily="49" charset="0"/>
                <a:cs typeface="Courier New" panose="02070309020205020404" pitchFamily="49" charset="0"/>
              </a:rPr>
              <a:t>DocumentClient</a:t>
            </a:r>
            <a:r>
              <a:rPr lang="en-US" sz="5600" b="1" dirty="0">
                <a:solidFill>
                  <a:srgbClr val="FFFF00"/>
                </a:solidFill>
                <a:latin typeface="Courier New" panose="02070309020205020404" pitchFamily="49" charset="0"/>
                <a:cs typeface="Courier New" panose="02070309020205020404" pitchFamily="49" charset="0"/>
              </a:rPr>
              <a:t> </a:t>
            </a:r>
            <a:r>
              <a:rPr lang="en-US" sz="5600" b="1" u="sng" dirty="0" err="1">
                <a:solidFill>
                  <a:srgbClr val="FFFF00"/>
                </a:solidFill>
                <a:latin typeface="Courier New" panose="02070309020205020404" pitchFamily="49" charset="0"/>
                <a:cs typeface="Courier New" panose="02070309020205020404" pitchFamily="49" charset="0"/>
              </a:rPr>
              <a:t>getDocumentClient</a:t>
            </a:r>
            <a:r>
              <a:rPr lang="en-US" sz="5600" b="1" u="sng" dirty="0">
                <a:solidFill>
                  <a:srgbClr val="FFFF00"/>
                </a:solidFill>
                <a:latin typeface="Courier New" panose="02070309020205020404" pitchFamily="49" charset="0"/>
                <a:cs typeface="Courier New" panose="02070309020205020404" pitchFamily="49" charset="0"/>
              </a:rPr>
              <a:t>() {</a:t>
            </a:r>
          </a:p>
          <a:p>
            <a:pPr marL="68580" indent="0">
              <a:buNone/>
            </a:pPr>
            <a:r>
              <a:rPr lang="en-US" sz="5600" dirty="0">
                <a:solidFill>
                  <a:srgbClr val="FFFF00"/>
                </a:solidFill>
                <a:latin typeface="Courier New" panose="02070309020205020404" pitchFamily="49" charset="0"/>
                <a:cs typeface="Courier New" panose="02070309020205020404" pitchFamily="49" charset="0"/>
              </a:rPr>
              <a:t>        </a:t>
            </a:r>
            <a:r>
              <a:rPr lang="en-US" sz="5600" b="1" dirty="0">
                <a:solidFill>
                  <a:srgbClr val="FFFF00"/>
                </a:solidFill>
                <a:latin typeface="Courier New" panose="02070309020205020404" pitchFamily="49" charset="0"/>
                <a:cs typeface="Courier New" panose="02070309020205020404" pitchFamily="49" charset="0"/>
              </a:rPr>
              <a:t>return </a:t>
            </a:r>
            <a:r>
              <a:rPr lang="en-US" sz="5600" b="1" i="1" dirty="0" err="1">
                <a:solidFill>
                  <a:srgbClr val="FFFF00"/>
                </a:solidFill>
                <a:latin typeface="Courier New" panose="02070309020205020404" pitchFamily="49" charset="0"/>
                <a:cs typeface="Courier New" panose="02070309020205020404" pitchFamily="49" charset="0"/>
              </a:rPr>
              <a:t>documentClient</a:t>
            </a:r>
            <a:r>
              <a:rPr lang="en-US" sz="5600" b="1" i="1" dirty="0">
                <a:solidFill>
                  <a:srgbClr val="FFFF00"/>
                </a:solidFill>
                <a:latin typeface="Courier New" panose="02070309020205020404" pitchFamily="49" charset="0"/>
                <a:cs typeface="Courier New" panose="02070309020205020404" pitchFamily="49" charset="0"/>
              </a:rPr>
              <a:t>;</a:t>
            </a:r>
          </a:p>
          <a:p>
            <a:pPr marL="68580" indent="0">
              <a:buNone/>
            </a:pPr>
            <a:r>
              <a:rPr lang="en-US" sz="5600" dirty="0">
                <a:solidFill>
                  <a:srgbClr val="FFFF00"/>
                </a:solidFill>
                <a:latin typeface="Courier New" panose="02070309020205020404" pitchFamily="49" charset="0"/>
                <a:cs typeface="Courier New" panose="02070309020205020404" pitchFamily="49" charset="0"/>
              </a:rPr>
              <a:t>    </a:t>
            </a:r>
            <a:r>
              <a:rPr lang="en-US" sz="5600" dirty="0" smtClean="0">
                <a:solidFill>
                  <a:srgbClr val="FFFF00"/>
                </a:solidFill>
                <a:latin typeface="Courier New" panose="02070309020205020404" pitchFamily="49" charset="0"/>
                <a:cs typeface="Courier New" panose="02070309020205020404" pitchFamily="49" charset="0"/>
              </a:rPr>
              <a:t>}</a:t>
            </a:r>
            <a:endParaRPr lang="en-US" sz="5600" dirty="0">
              <a:solidFill>
                <a:srgbClr val="FFFF00"/>
              </a:solidFill>
              <a:latin typeface="Courier New" panose="02070309020205020404" pitchFamily="49" charset="0"/>
              <a:cs typeface="Courier New" panose="02070309020205020404" pitchFamily="49" charset="0"/>
            </a:endParaRPr>
          </a:p>
          <a:p>
            <a:pPr marL="68580" indent="0">
              <a:buNone/>
            </a:pPr>
            <a:r>
              <a:rPr lang="en-US" sz="5600" dirty="0">
                <a:solidFill>
                  <a:srgbClr val="FFFF00"/>
                </a:solidFill>
                <a:latin typeface="Courier New" panose="02070309020205020404" pitchFamily="49" charset="0"/>
                <a:cs typeface="Courier New" panose="02070309020205020404" pitchFamily="49" charset="0"/>
              </a:rPr>
              <a:t>}</a:t>
            </a:r>
          </a:p>
          <a:p>
            <a:endParaRPr lang="pl-PL" dirty="0" smtClean="0"/>
          </a:p>
        </p:txBody>
      </p:sp>
      <p:sp>
        <p:nvSpPr>
          <p:cNvPr id="4" name="Symbol zastępczy numeru slajdu 3"/>
          <p:cNvSpPr>
            <a:spLocks noGrp="1"/>
          </p:cNvSpPr>
          <p:nvPr>
            <p:ph type="sldNum" sz="quarter" idx="12"/>
          </p:nvPr>
        </p:nvSpPr>
        <p:spPr/>
        <p:txBody>
          <a:bodyPr/>
          <a:lstStyle/>
          <a:p>
            <a:fld id="{6423116A-B10C-477B-8811-FFEE860C59BA}" type="slidenum">
              <a:rPr lang="en-US" smtClean="0"/>
              <a:t>58</a:t>
            </a:fld>
            <a:endParaRPr lang="en-US"/>
          </a:p>
        </p:txBody>
      </p:sp>
    </p:spTree>
    <p:extLst>
      <p:ext uri="{BB962C8B-B14F-4D97-AF65-F5344CB8AC3E}">
        <p14:creationId xmlns:p14="http://schemas.microsoft.com/office/powerpoint/2010/main" val="27873738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971600" y="260648"/>
            <a:ext cx="7772400" cy="1116736"/>
          </a:xfrm>
        </p:spPr>
        <p:txBody>
          <a:bodyPr/>
          <a:lstStyle/>
          <a:p>
            <a:r>
              <a:rPr lang="pl-PL" sz="3200" dirty="0" smtClean="0"/>
              <a:t>Aplikacja Java – modyfikacja konfiguracji</a:t>
            </a:r>
            <a:endParaRPr lang="en-US" sz="3200" dirty="0"/>
          </a:p>
        </p:txBody>
      </p:sp>
      <p:sp>
        <p:nvSpPr>
          <p:cNvPr id="3" name="Symbol zastępczy zawartości 2"/>
          <p:cNvSpPr>
            <a:spLocks noGrp="1"/>
          </p:cNvSpPr>
          <p:nvPr>
            <p:ph idx="1"/>
          </p:nvPr>
        </p:nvSpPr>
        <p:spPr>
          <a:xfrm>
            <a:off x="914400" y="1628800"/>
            <a:ext cx="7772400" cy="5040560"/>
          </a:xfrm>
        </p:spPr>
        <p:txBody>
          <a:bodyPr>
            <a:normAutofit fontScale="47500" lnSpcReduction="20000"/>
          </a:bodyPr>
          <a:lstStyle/>
          <a:p>
            <a:r>
              <a:rPr lang="pl-PL" sz="3800" dirty="0" smtClean="0"/>
              <a:t>Zawartość </a:t>
            </a:r>
            <a:r>
              <a:rPr lang="pl-PL" sz="3800" dirty="0"/>
              <a:t>pliku </a:t>
            </a:r>
            <a:r>
              <a:rPr lang="pl-PL" sz="3800" dirty="0" smtClean="0"/>
              <a:t>DocumentClientFactory.java</a:t>
            </a:r>
          </a:p>
          <a:p>
            <a:endParaRPr lang="pl-PL" dirty="0" smtClean="0"/>
          </a:p>
          <a:p>
            <a:pPr marL="68580" indent="0">
              <a:buNone/>
            </a:pPr>
            <a:r>
              <a:rPr lang="en-US" sz="2500" b="1" dirty="0">
                <a:solidFill>
                  <a:srgbClr val="FFFF00"/>
                </a:solidFill>
                <a:latin typeface="Courier New" panose="02070309020205020404" pitchFamily="49" charset="0"/>
                <a:cs typeface="Courier New" panose="02070309020205020404" pitchFamily="49" charset="0"/>
              </a:rPr>
              <a:t>package </a:t>
            </a:r>
            <a:r>
              <a:rPr lang="en-US" sz="2500" b="1" dirty="0" err="1">
                <a:solidFill>
                  <a:srgbClr val="FFFF00"/>
                </a:solidFill>
                <a:latin typeface="Courier New" panose="02070309020205020404" pitchFamily="49" charset="0"/>
                <a:cs typeface="Courier New" panose="02070309020205020404" pitchFamily="49" charset="0"/>
              </a:rPr>
              <a:t>com.microsoft.azure.documentdb.sample.dao</a:t>
            </a:r>
            <a:r>
              <a:rPr lang="en-US" sz="2500" b="1" dirty="0" smtClean="0">
                <a:solidFill>
                  <a:srgbClr val="FFFF00"/>
                </a:solidFill>
                <a:latin typeface="Courier New" panose="02070309020205020404" pitchFamily="49" charset="0"/>
                <a:cs typeface="Courier New" panose="02070309020205020404" pitchFamily="49" charset="0"/>
              </a:rPr>
              <a:t>;</a:t>
            </a:r>
            <a:endParaRPr lang="en-US" sz="2500" dirty="0">
              <a:solidFill>
                <a:srgbClr val="FFFF00"/>
              </a:solidFill>
              <a:latin typeface="Courier New" panose="02070309020205020404" pitchFamily="49" charset="0"/>
              <a:cs typeface="Courier New" panose="02070309020205020404" pitchFamily="49" charset="0"/>
            </a:endParaRPr>
          </a:p>
          <a:p>
            <a:pPr marL="68580" indent="0">
              <a:buNone/>
            </a:pPr>
            <a:r>
              <a:rPr lang="en-US" sz="2500" b="1" dirty="0">
                <a:solidFill>
                  <a:srgbClr val="FFFF00"/>
                </a:solidFill>
                <a:latin typeface="Courier New" panose="02070309020205020404" pitchFamily="49" charset="0"/>
                <a:cs typeface="Courier New" panose="02070309020205020404" pitchFamily="49" charset="0"/>
              </a:rPr>
              <a:t>import </a:t>
            </a:r>
            <a:r>
              <a:rPr lang="en-US" sz="2500" b="1" dirty="0" err="1">
                <a:solidFill>
                  <a:srgbClr val="FFFF00"/>
                </a:solidFill>
                <a:latin typeface="Courier New" panose="02070309020205020404" pitchFamily="49" charset="0"/>
                <a:cs typeface="Courier New" panose="02070309020205020404" pitchFamily="49" charset="0"/>
              </a:rPr>
              <a:t>com.microsoft.azure.documentdb.ConnectionPolicy</a:t>
            </a:r>
            <a:r>
              <a:rPr lang="en-US" sz="2500" b="1" dirty="0">
                <a:solidFill>
                  <a:srgbClr val="FFFF00"/>
                </a:solidFill>
                <a:latin typeface="Courier New" panose="02070309020205020404" pitchFamily="49" charset="0"/>
                <a:cs typeface="Courier New" panose="02070309020205020404" pitchFamily="49" charset="0"/>
              </a:rPr>
              <a:t>;</a:t>
            </a:r>
          </a:p>
          <a:p>
            <a:pPr marL="68580" indent="0">
              <a:buNone/>
            </a:pPr>
            <a:r>
              <a:rPr lang="en-US" sz="2500" b="1" dirty="0">
                <a:solidFill>
                  <a:srgbClr val="FFFF00"/>
                </a:solidFill>
                <a:latin typeface="Courier New" panose="02070309020205020404" pitchFamily="49" charset="0"/>
                <a:cs typeface="Courier New" panose="02070309020205020404" pitchFamily="49" charset="0"/>
              </a:rPr>
              <a:t>import </a:t>
            </a:r>
            <a:r>
              <a:rPr lang="en-US" sz="2500" b="1" dirty="0" err="1">
                <a:solidFill>
                  <a:srgbClr val="FFFF00"/>
                </a:solidFill>
                <a:latin typeface="Courier New" panose="02070309020205020404" pitchFamily="49" charset="0"/>
                <a:cs typeface="Courier New" panose="02070309020205020404" pitchFamily="49" charset="0"/>
              </a:rPr>
              <a:t>com.microsoft.azure.documentdb.ConsistencyLevel</a:t>
            </a:r>
            <a:r>
              <a:rPr lang="en-US" sz="2500" b="1" dirty="0">
                <a:solidFill>
                  <a:srgbClr val="FFFF00"/>
                </a:solidFill>
                <a:latin typeface="Courier New" panose="02070309020205020404" pitchFamily="49" charset="0"/>
                <a:cs typeface="Courier New" panose="02070309020205020404" pitchFamily="49" charset="0"/>
              </a:rPr>
              <a:t>;</a:t>
            </a:r>
          </a:p>
          <a:p>
            <a:pPr marL="68580" indent="0">
              <a:buNone/>
            </a:pPr>
            <a:r>
              <a:rPr lang="en-US" sz="2500" b="1" dirty="0">
                <a:solidFill>
                  <a:srgbClr val="FFFF00"/>
                </a:solidFill>
                <a:latin typeface="Courier New" panose="02070309020205020404" pitchFamily="49" charset="0"/>
                <a:cs typeface="Courier New" panose="02070309020205020404" pitchFamily="49" charset="0"/>
              </a:rPr>
              <a:t>import </a:t>
            </a:r>
            <a:r>
              <a:rPr lang="en-US" sz="2500" b="1" dirty="0" err="1">
                <a:solidFill>
                  <a:srgbClr val="FFFF00"/>
                </a:solidFill>
                <a:latin typeface="Courier New" panose="02070309020205020404" pitchFamily="49" charset="0"/>
                <a:cs typeface="Courier New" panose="02070309020205020404" pitchFamily="49" charset="0"/>
              </a:rPr>
              <a:t>com.microsoft.azure.documentdb.DocumentClient</a:t>
            </a:r>
            <a:r>
              <a:rPr lang="en-US" sz="2500" b="1" dirty="0">
                <a:solidFill>
                  <a:srgbClr val="FFFF00"/>
                </a:solidFill>
                <a:latin typeface="Courier New" panose="02070309020205020404" pitchFamily="49" charset="0"/>
                <a:cs typeface="Courier New" panose="02070309020205020404" pitchFamily="49" charset="0"/>
              </a:rPr>
              <a:t>;</a:t>
            </a:r>
          </a:p>
          <a:p>
            <a:pPr marL="68580" indent="0">
              <a:buNone/>
            </a:pPr>
            <a:endParaRPr lang="en-US" sz="2500" dirty="0">
              <a:solidFill>
                <a:srgbClr val="FFFF00"/>
              </a:solidFill>
              <a:latin typeface="Courier New" panose="02070309020205020404" pitchFamily="49" charset="0"/>
              <a:cs typeface="Courier New" panose="02070309020205020404" pitchFamily="49" charset="0"/>
            </a:endParaRPr>
          </a:p>
          <a:p>
            <a:pPr marL="68580" indent="0">
              <a:buNone/>
            </a:pPr>
            <a:r>
              <a:rPr lang="en-US" sz="2500" b="1" dirty="0">
                <a:solidFill>
                  <a:srgbClr val="FFFF00"/>
                </a:solidFill>
                <a:latin typeface="Courier New" panose="02070309020205020404" pitchFamily="49" charset="0"/>
                <a:cs typeface="Courier New" panose="02070309020205020404" pitchFamily="49" charset="0"/>
              </a:rPr>
              <a:t>public class </a:t>
            </a:r>
            <a:r>
              <a:rPr lang="en-US" sz="2500" b="1" dirty="0" err="1">
                <a:solidFill>
                  <a:srgbClr val="FFFF00"/>
                </a:solidFill>
                <a:latin typeface="Courier New" panose="02070309020205020404" pitchFamily="49" charset="0"/>
                <a:cs typeface="Courier New" panose="02070309020205020404" pitchFamily="49" charset="0"/>
              </a:rPr>
              <a:t>DocumentClientFactory</a:t>
            </a:r>
            <a:r>
              <a:rPr lang="en-US" sz="2500" b="1" dirty="0">
                <a:solidFill>
                  <a:srgbClr val="FFFF00"/>
                </a:solidFill>
                <a:latin typeface="Courier New" panose="02070309020205020404" pitchFamily="49" charset="0"/>
                <a:cs typeface="Courier New" panose="02070309020205020404" pitchFamily="49" charset="0"/>
              </a:rPr>
              <a:t> {</a:t>
            </a:r>
          </a:p>
          <a:p>
            <a:pPr marL="68580" indent="0">
              <a:buNone/>
            </a:pPr>
            <a:endParaRPr lang="en-US" sz="2500" dirty="0">
              <a:solidFill>
                <a:srgbClr val="FFFF00"/>
              </a:solidFill>
              <a:latin typeface="Courier New" panose="02070309020205020404" pitchFamily="49" charset="0"/>
              <a:cs typeface="Courier New" panose="02070309020205020404" pitchFamily="49" charset="0"/>
            </a:endParaRPr>
          </a:p>
          <a:p>
            <a:pPr marL="68580" indent="0">
              <a:buNone/>
            </a:pPr>
            <a:r>
              <a:rPr lang="en-US" sz="2500" dirty="0">
                <a:solidFill>
                  <a:srgbClr val="FF0000"/>
                </a:solidFill>
                <a:latin typeface="Courier New" panose="02070309020205020404" pitchFamily="49" charset="0"/>
                <a:cs typeface="Courier New" panose="02070309020205020404" pitchFamily="49" charset="0"/>
              </a:rPr>
              <a:t>   </a:t>
            </a:r>
            <a:r>
              <a:rPr lang="en-US" sz="2500" b="1" dirty="0">
                <a:solidFill>
                  <a:srgbClr val="FF0000"/>
                </a:solidFill>
                <a:latin typeface="Courier New" panose="02070309020205020404" pitchFamily="49" charset="0"/>
                <a:cs typeface="Courier New" panose="02070309020205020404" pitchFamily="49" charset="0"/>
              </a:rPr>
              <a:t>private static final String </a:t>
            </a:r>
            <a:r>
              <a:rPr lang="en-US" sz="2500" b="1" i="1" dirty="0">
                <a:solidFill>
                  <a:srgbClr val="FF0000"/>
                </a:solidFill>
                <a:latin typeface="Courier New" panose="02070309020205020404" pitchFamily="49" charset="0"/>
                <a:cs typeface="Courier New" panose="02070309020205020404" pitchFamily="49" charset="0"/>
              </a:rPr>
              <a:t>HOST=</a:t>
            </a:r>
            <a:r>
              <a:rPr lang="en-US" sz="2500" b="1" i="1" dirty="0" err="1">
                <a:solidFill>
                  <a:srgbClr val="FF0000"/>
                </a:solidFill>
                <a:latin typeface="Courier New" panose="02070309020205020404" pitchFamily="49" charset="0"/>
                <a:cs typeface="Courier New" panose="02070309020205020404" pitchFamily="49" charset="0"/>
              </a:rPr>
              <a:t>System.getenv</a:t>
            </a:r>
            <a:r>
              <a:rPr lang="en-US" sz="2500" b="1" i="1" dirty="0">
                <a:solidFill>
                  <a:srgbClr val="FF0000"/>
                </a:solidFill>
                <a:latin typeface="Courier New" panose="02070309020205020404" pitchFamily="49" charset="0"/>
                <a:cs typeface="Courier New" panose="02070309020205020404" pitchFamily="49" charset="0"/>
              </a:rPr>
              <a:t>("HOST");</a:t>
            </a:r>
          </a:p>
          <a:p>
            <a:pPr marL="68580" indent="0">
              <a:buNone/>
            </a:pPr>
            <a:r>
              <a:rPr lang="en-US" sz="2500" dirty="0">
                <a:solidFill>
                  <a:srgbClr val="FF0000"/>
                </a:solidFill>
                <a:latin typeface="Courier New" panose="02070309020205020404" pitchFamily="49" charset="0"/>
                <a:cs typeface="Courier New" panose="02070309020205020404" pitchFamily="49" charset="0"/>
              </a:rPr>
              <a:t>   </a:t>
            </a:r>
            <a:r>
              <a:rPr lang="en-US" sz="2500" b="1" dirty="0">
                <a:solidFill>
                  <a:srgbClr val="FF0000"/>
                </a:solidFill>
                <a:latin typeface="Courier New" panose="02070309020205020404" pitchFamily="49" charset="0"/>
                <a:cs typeface="Courier New" panose="02070309020205020404" pitchFamily="49" charset="0"/>
              </a:rPr>
              <a:t>private static final String </a:t>
            </a:r>
            <a:r>
              <a:rPr lang="en-US" sz="2500" b="1" i="1" dirty="0">
                <a:solidFill>
                  <a:srgbClr val="FF0000"/>
                </a:solidFill>
                <a:latin typeface="Courier New" panose="02070309020205020404" pitchFamily="49" charset="0"/>
                <a:cs typeface="Courier New" panose="02070309020205020404" pitchFamily="49" charset="0"/>
              </a:rPr>
              <a:t>MASTER_KEY =</a:t>
            </a:r>
            <a:r>
              <a:rPr lang="en-US" sz="2500" b="1" i="1" dirty="0" err="1">
                <a:solidFill>
                  <a:srgbClr val="FF0000"/>
                </a:solidFill>
                <a:latin typeface="Courier New" panose="02070309020205020404" pitchFamily="49" charset="0"/>
                <a:cs typeface="Courier New" panose="02070309020205020404" pitchFamily="49" charset="0"/>
              </a:rPr>
              <a:t>System.getenv</a:t>
            </a:r>
            <a:r>
              <a:rPr lang="en-US" sz="2500" b="1" i="1" dirty="0">
                <a:solidFill>
                  <a:srgbClr val="FF0000"/>
                </a:solidFill>
                <a:latin typeface="Courier New" panose="02070309020205020404" pitchFamily="49" charset="0"/>
                <a:cs typeface="Courier New" panose="02070309020205020404" pitchFamily="49" charset="0"/>
              </a:rPr>
              <a:t>("MASTER_KEY");</a:t>
            </a:r>
          </a:p>
          <a:p>
            <a:pPr marL="68580" indent="0">
              <a:buNone/>
            </a:pPr>
            <a:r>
              <a:rPr lang="en-US" sz="2500" dirty="0">
                <a:solidFill>
                  <a:srgbClr val="FFFF00"/>
                </a:solidFill>
                <a:latin typeface="Courier New" panose="02070309020205020404" pitchFamily="49" charset="0"/>
                <a:cs typeface="Courier New" panose="02070309020205020404" pitchFamily="49" charset="0"/>
              </a:rPr>
              <a:t>    </a:t>
            </a:r>
          </a:p>
          <a:p>
            <a:pPr marL="68580" indent="0">
              <a:buNone/>
            </a:pPr>
            <a:r>
              <a:rPr lang="en-US" sz="2500" dirty="0">
                <a:solidFill>
                  <a:srgbClr val="FFFF00"/>
                </a:solidFill>
                <a:latin typeface="Courier New" panose="02070309020205020404" pitchFamily="49" charset="0"/>
                <a:cs typeface="Courier New" panose="02070309020205020404" pitchFamily="49" charset="0"/>
              </a:rPr>
              <a:t>    </a:t>
            </a:r>
            <a:r>
              <a:rPr lang="en-US" sz="2500" b="1" dirty="0">
                <a:solidFill>
                  <a:srgbClr val="FFFF00"/>
                </a:solidFill>
                <a:latin typeface="Courier New" panose="02070309020205020404" pitchFamily="49" charset="0"/>
                <a:cs typeface="Courier New" panose="02070309020205020404" pitchFamily="49" charset="0"/>
              </a:rPr>
              <a:t>private static </a:t>
            </a:r>
            <a:r>
              <a:rPr lang="en-US" sz="2500" b="1" dirty="0" err="1">
                <a:solidFill>
                  <a:srgbClr val="FFFF00"/>
                </a:solidFill>
                <a:latin typeface="Courier New" panose="02070309020205020404" pitchFamily="49" charset="0"/>
                <a:cs typeface="Courier New" panose="02070309020205020404" pitchFamily="49" charset="0"/>
              </a:rPr>
              <a:t>DocumentClient</a:t>
            </a:r>
            <a:r>
              <a:rPr lang="en-US" sz="2500" b="1" dirty="0">
                <a:solidFill>
                  <a:srgbClr val="FFFF00"/>
                </a:solidFill>
                <a:latin typeface="Courier New" panose="02070309020205020404" pitchFamily="49" charset="0"/>
                <a:cs typeface="Courier New" panose="02070309020205020404" pitchFamily="49" charset="0"/>
              </a:rPr>
              <a:t> </a:t>
            </a:r>
            <a:r>
              <a:rPr lang="en-US" sz="2500" b="1" i="1" dirty="0" err="1">
                <a:solidFill>
                  <a:srgbClr val="FFFF00"/>
                </a:solidFill>
                <a:latin typeface="Courier New" panose="02070309020205020404" pitchFamily="49" charset="0"/>
                <a:cs typeface="Courier New" panose="02070309020205020404" pitchFamily="49" charset="0"/>
              </a:rPr>
              <a:t>documentClient</a:t>
            </a:r>
            <a:r>
              <a:rPr lang="en-US" sz="2500" b="1" i="1" dirty="0">
                <a:solidFill>
                  <a:srgbClr val="FFFF00"/>
                </a:solidFill>
                <a:latin typeface="Courier New" panose="02070309020205020404" pitchFamily="49" charset="0"/>
                <a:cs typeface="Courier New" panose="02070309020205020404" pitchFamily="49" charset="0"/>
              </a:rPr>
              <a:t> = new </a:t>
            </a:r>
            <a:r>
              <a:rPr lang="en-US" sz="2500" b="1" i="1" dirty="0" err="1">
                <a:solidFill>
                  <a:srgbClr val="FFFF00"/>
                </a:solidFill>
                <a:latin typeface="Courier New" panose="02070309020205020404" pitchFamily="49" charset="0"/>
                <a:cs typeface="Courier New" panose="02070309020205020404" pitchFamily="49" charset="0"/>
              </a:rPr>
              <a:t>DocumentClient</a:t>
            </a:r>
            <a:r>
              <a:rPr lang="en-US" sz="2500" b="1" i="1" dirty="0">
                <a:solidFill>
                  <a:srgbClr val="FFFF00"/>
                </a:solidFill>
                <a:latin typeface="Courier New" panose="02070309020205020404" pitchFamily="49" charset="0"/>
                <a:cs typeface="Courier New" panose="02070309020205020404" pitchFamily="49" charset="0"/>
              </a:rPr>
              <a:t>(HOST, MASTER_KEY,</a:t>
            </a:r>
          </a:p>
          <a:p>
            <a:pPr marL="68580" indent="0">
              <a:buNone/>
            </a:pPr>
            <a:r>
              <a:rPr lang="en-US" sz="2500" dirty="0">
                <a:solidFill>
                  <a:srgbClr val="FFFF00"/>
                </a:solidFill>
                <a:latin typeface="Courier New" panose="02070309020205020404" pitchFamily="49" charset="0"/>
                <a:cs typeface="Courier New" panose="02070309020205020404" pitchFamily="49" charset="0"/>
              </a:rPr>
              <a:t>            </a:t>
            </a:r>
            <a:r>
              <a:rPr lang="en-US" sz="2500" dirty="0" err="1">
                <a:solidFill>
                  <a:srgbClr val="FFFF00"/>
                </a:solidFill>
                <a:latin typeface="Courier New" panose="02070309020205020404" pitchFamily="49" charset="0"/>
                <a:cs typeface="Courier New" panose="02070309020205020404" pitchFamily="49" charset="0"/>
              </a:rPr>
              <a:t>ConnectionPolicy.</a:t>
            </a:r>
            <a:r>
              <a:rPr lang="en-US" sz="2500" i="1" dirty="0" err="1">
                <a:solidFill>
                  <a:srgbClr val="FFFF00"/>
                </a:solidFill>
                <a:latin typeface="Courier New" panose="02070309020205020404" pitchFamily="49" charset="0"/>
                <a:cs typeface="Courier New" panose="02070309020205020404" pitchFamily="49" charset="0"/>
              </a:rPr>
              <a:t>GetDefault</a:t>
            </a:r>
            <a:r>
              <a:rPr lang="en-US" sz="2500" i="1" dirty="0">
                <a:solidFill>
                  <a:srgbClr val="FFFF00"/>
                </a:solidFill>
                <a:latin typeface="Courier New" panose="02070309020205020404" pitchFamily="49" charset="0"/>
                <a:cs typeface="Courier New" panose="02070309020205020404" pitchFamily="49" charset="0"/>
              </a:rPr>
              <a:t>(), </a:t>
            </a:r>
            <a:r>
              <a:rPr lang="en-US" sz="2500" i="1" dirty="0" err="1">
                <a:solidFill>
                  <a:srgbClr val="FFFF00"/>
                </a:solidFill>
                <a:latin typeface="Courier New" panose="02070309020205020404" pitchFamily="49" charset="0"/>
                <a:cs typeface="Courier New" panose="02070309020205020404" pitchFamily="49" charset="0"/>
              </a:rPr>
              <a:t>ConsistencyLevel.</a:t>
            </a:r>
            <a:r>
              <a:rPr lang="en-US" sz="2500" b="1" i="1" dirty="0" err="1">
                <a:solidFill>
                  <a:srgbClr val="FFFF00"/>
                </a:solidFill>
                <a:latin typeface="Courier New" panose="02070309020205020404" pitchFamily="49" charset="0"/>
                <a:cs typeface="Courier New" panose="02070309020205020404" pitchFamily="49" charset="0"/>
              </a:rPr>
              <a:t>Session</a:t>
            </a:r>
            <a:r>
              <a:rPr lang="en-US" sz="2500" b="1" i="1" dirty="0">
                <a:solidFill>
                  <a:srgbClr val="FFFF00"/>
                </a:solidFill>
                <a:latin typeface="Courier New" panose="02070309020205020404" pitchFamily="49" charset="0"/>
                <a:cs typeface="Courier New" panose="02070309020205020404" pitchFamily="49" charset="0"/>
              </a:rPr>
              <a:t>);</a:t>
            </a:r>
          </a:p>
          <a:p>
            <a:pPr marL="68580" indent="0">
              <a:buNone/>
            </a:pPr>
            <a:endParaRPr lang="en-US" sz="2500" dirty="0">
              <a:solidFill>
                <a:srgbClr val="FFFF00"/>
              </a:solidFill>
              <a:latin typeface="Courier New" panose="02070309020205020404" pitchFamily="49" charset="0"/>
              <a:cs typeface="Courier New" panose="02070309020205020404" pitchFamily="49" charset="0"/>
            </a:endParaRPr>
          </a:p>
          <a:p>
            <a:pPr marL="68580" indent="0">
              <a:buNone/>
            </a:pPr>
            <a:r>
              <a:rPr lang="en-US" sz="2500" dirty="0">
                <a:solidFill>
                  <a:srgbClr val="FFFF00"/>
                </a:solidFill>
                <a:latin typeface="Courier New" panose="02070309020205020404" pitchFamily="49" charset="0"/>
                <a:cs typeface="Courier New" panose="02070309020205020404" pitchFamily="49" charset="0"/>
              </a:rPr>
              <a:t>    </a:t>
            </a:r>
            <a:r>
              <a:rPr lang="en-US" sz="2500" b="1" dirty="0">
                <a:solidFill>
                  <a:srgbClr val="FFFF00"/>
                </a:solidFill>
                <a:latin typeface="Courier New" panose="02070309020205020404" pitchFamily="49" charset="0"/>
                <a:cs typeface="Courier New" panose="02070309020205020404" pitchFamily="49" charset="0"/>
              </a:rPr>
              <a:t>public static </a:t>
            </a:r>
            <a:r>
              <a:rPr lang="en-US" sz="2500" b="1" dirty="0" err="1">
                <a:solidFill>
                  <a:srgbClr val="FFFF00"/>
                </a:solidFill>
                <a:latin typeface="Courier New" panose="02070309020205020404" pitchFamily="49" charset="0"/>
                <a:cs typeface="Courier New" panose="02070309020205020404" pitchFamily="49" charset="0"/>
              </a:rPr>
              <a:t>DocumentClient</a:t>
            </a:r>
            <a:r>
              <a:rPr lang="en-US" sz="2500" b="1" dirty="0">
                <a:solidFill>
                  <a:srgbClr val="FFFF00"/>
                </a:solidFill>
                <a:latin typeface="Courier New" panose="02070309020205020404" pitchFamily="49" charset="0"/>
                <a:cs typeface="Courier New" panose="02070309020205020404" pitchFamily="49" charset="0"/>
              </a:rPr>
              <a:t> </a:t>
            </a:r>
            <a:r>
              <a:rPr lang="en-US" sz="2500" b="1" dirty="0" err="1">
                <a:solidFill>
                  <a:srgbClr val="FFFF00"/>
                </a:solidFill>
                <a:latin typeface="Courier New" panose="02070309020205020404" pitchFamily="49" charset="0"/>
                <a:cs typeface="Courier New" panose="02070309020205020404" pitchFamily="49" charset="0"/>
              </a:rPr>
              <a:t>getDocumentClient</a:t>
            </a:r>
            <a:r>
              <a:rPr lang="en-US" sz="2500" b="1" dirty="0">
                <a:solidFill>
                  <a:srgbClr val="FFFF00"/>
                </a:solidFill>
                <a:latin typeface="Courier New" panose="02070309020205020404" pitchFamily="49" charset="0"/>
                <a:cs typeface="Courier New" panose="02070309020205020404" pitchFamily="49" charset="0"/>
              </a:rPr>
              <a:t>() {</a:t>
            </a:r>
          </a:p>
          <a:p>
            <a:pPr marL="68580" indent="0">
              <a:buNone/>
            </a:pPr>
            <a:r>
              <a:rPr lang="en-US" sz="2500" dirty="0">
                <a:solidFill>
                  <a:srgbClr val="FFFF00"/>
                </a:solidFill>
                <a:latin typeface="Courier New" panose="02070309020205020404" pitchFamily="49" charset="0"/>
                <a:cs typeface="Courier New" panose="02070309020205020404" pitchFamily="49" charset="0"/>
              </a:rPr>
              <a:t>        </a:t>
            </a:r>
            <a:r>
              <a:rPr lang="en-US" sz="2500" b="1" dirty="0">
                <a:solidFill>
                  <a:srgbClr val="FFFF00"/>
                </a:solidFill>
                <a:latin typeface="Courier New" panose="02070309020205020404" pitchFamily="49" charset="0"/>
                <a:cs typeface="Courier New" panose="02070309020205020404" pitchFamily="49" charset="0"/>
              </a:rPr>
              <a:t>return </a:t>
            </a:r>
            <a:r>
              <a:rPr lang="en-US" sz="2500" b="1" i="1" dirty="0" err="1">
                <a:solidFill>
                  <a:srgbClr val="FFFF00"/>
                </a:solidFill>
                <a:latin typeface="Courier New" panose="02070309020205020404" pitchFamily="49" charset="0"/>
                <a:cs typeface="Courier New" panose="02070309020205020404" pitchFamily="49" charset="0"/>
              </a:rPr>
              <a:t>documentClient</a:t>
            </a:r>
            <a:r>
              <a:rPr lang="en-US" sz="2500" b="1" i="1" dirty="0">
                <a:solidFill>
                  <a:srgbClr val="FFFF00"/>
                </a:solidFill>
                <a:latin typeface="Courier New" panose="02070309020205020404" pitchFamily="49" charset="0"/>
                <a:cs typeface="Courier New" panose="02070309020205020404" pitchFamily="49" charset="0"/>
              </a:rPr>
              <a:t>;</a:t>
            </a:r>
          </a:p>
          <a:p>
            <a:pPr marL="68580" indent="0">
              <a:buNone/>
            </a:pPr>
            <a:r>
              <a:rPr lang="en-US" sz="2500" dirty="0">
                <a:solidFill>
                  <a:srgbClr val="FFFF00"/>
                </a:solidFill>
                <a:latin typeface="Courier New" panose="02070309020205020404" pitchFamily="49" charset="0"/>
                <a:cs typeface="Courier New" panose="02070309020205020404" pitchFamily="49" charset="0"/>
              </a:rPr>
              <a:t>    </a:t>
            </a:r>
            <a:r>
              <a:rPr lang="en-US" sz="2500" dirty="0" smtClean="0">
                <a:solidFill>
                  <a:srgbClr val="FFFF00"/>
                </a:solidFill>
                <a:latin typeface="Courier New" panose="02070309020205020404" pitchFamily="49" charset="0"/>
                <a:cs typeface="Courier New" panose="02070309020205020404" pitchFamily="49" charset="0"/>
              </a:rPr>
              <a:t>}</a:t>
            </a:r>
            <a:endParaRPr lang="en-US" sz="2500" dirty="0">
              <a:solidFill>
                <a:srgbClr val="FFFF00"/>
              </a:solidFill>
              <a:latin typeface="Courier New" panose="02070309020205020404" pitchFamily="49" charset="0"/>
              <a:cs typeface="Courier New" panose="02070309020205020404" pitchFamily="49" charset="0"/>
            </a:endParaRPr>
          </a:p>
          <a:p>
            <a:pPr marL="68580" indent="0">
              <a:buNone/>
            </a:pPr>
            <a:r>
              <a:rPr lang="en-US" sz="2500" dirty="0" smtClean="0">
                <a:solidFill>
                  <a:srgbClr val="FFFF00"/>
                </a:solidFill>
                <a:latin typeface="Courier New" panose="02070309020205020404" pitchFamily="49" charset="0"/>
                <a:cs typeface="Courier New" panose="02070309020205020404" pitchFamily="49" charset="0"/>
              </a:rPr>
              <a:t>}</a:t>
            </a:r>
            <a:endParaRPr lang="en-US" sz="2500" dirty="0">
              <a:solidFill>
                <a:srgbClr val="FFFF00"/>
              </a:solidFill>
              <a:latin typeface="Courier New" panose="02070309020205020404" pitchFamily="49" charset="0"/>
              <a:cs typeface="Courier New" panose="02070309020205020404" pitchFamily="49" charset="0"/>
            </a:endParaRPr>
          </a:p>
        </p:txBody>
      </p:sp>
      <p:sp>
        <p:nvSpPr>
          <p:cNvPr id="4" name="Symbol zastępczy numeru slajdu 3"/>
          <p:cNvSpPr>
            <a:spLocks noGrp="1"/>
          </p:cNvSpPr>
          <p:nvPr>
            <p:ph type="sldNum" sz="quarter" idx="12"/>
          </p:nvPr>
        </p:nvSpPr>
        <p:spPr/>
        <p:txBody>
          <a:bodyPr/>
          <a:lstStyle/>
          <a:p>
            <a:fld id="{6423116A-B10C-477B-8811-FFEE860C59BA}" type="slidenum">
              <a:rPr lang="en-US" smtClean="0"/>
              <a:t>59</a:t>
            </a:fld>
            <a:endParaRPr lang="en-US"/>
          </a:p>
        </p:txBody>
      </p:sp>
    </p:spTree>
    <p:extLst>
      <p:ext uri="{BB962C8B-B14F-4D97-AF65-F5344CB8AC3E}">
        <p14:creationId xmlns:p14="http://schemas.microsoft.com/office/powerpoint/2010/main" val="4352252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normAutofit fontScale="90000"/>
          </a:bodyPr>
          <a:lstStyle/>
          <a:p>
            <a:r>
              <a:rPr lang="pl-PL" dirty="0" smtClean="0"/>
              <a:t>Lokalizacja geograficzna</a:t>
            </a:r>
            <a:r>
              <a:rPr lang="en-US" b="0" dirty="0">
                <a:effectLst/>
              </a:rPr>
              <a:t/>
            </a:r>
            <a:br>
              <a:rPr lang="en-US" b="0" dirty="0">
                <a:effectLst/>
              </a:rPr>
            </a:br>
            <a:r>
              <a:rPr lang="en-US" sz="2700" b="0" dirty="0" err="1" smtClean="0">
                <a:solidFill>
                  <a:srgbClr val="FFFF00"/>
                </a:solidFill>
                <a:effectLst/>
                <a:latin typeface="Courier New" panose="02070309020205020404" pitchFamily="49" charset="0"/>
                <a:cs typeface="Courier New" panose="02070309020205020404" pitchFamily="49" charset="0"/>
              </a:rPr>
              <a:t>az</a:t>
            </a:r>
            <a:r>
              <a:rPr lang="en-US" sz="2700" b="0" dirty="0" smtClean="0">
                <a:solidFill>
                  <a:srgbClr val="FFFF00"/>
                </a:solidFill>
                <a:effectLst/>
                <a:latin typeface="Courier New" panose="02070309020205020404" pitchFamily="49" charset="0"/>
                <a:cs typeface="Courier New" panose="02070309020205020404" pitchFamily="49" charset="0"/>
              </a:rPr>
              <a:t> </a:t>
            </a:r>
            <a:r>
              <a:rPr lang="en-US" sz="2700" b="0" dirty="0">
                <a:solidFill>
                  <a:srgbClr val="FFFF00"/>
                </a:solidFill>
                <a:effectLst/>
                <a:latin typeface="Courier New" panose="02070309020205020404" pitchFamily="49" charset="0"/>
                <a:cs typeface="Courier New" panose="02070309020205020404" pitchFamily="49" charset="0"/>
              </a:rPr>
              <a:t>account </a:t>
            </a:r>
            <a:r>
              <a:rPr lang="en-US" sz="2700" b="0" dirty="0" smtClean="0">
                <a:solidFill>
                  <a:srgbClr val="FFFF00"/>
                </a:solidFill>
                <a:effectLst/>
                <a:latin typeface="Courier New" panose="02070309020205020404" pitchFamily="49" charset="0"/>
                <a:cs typeface="Courier New" panose="02070309020205020404" pitchFamily="49" charset="0"/>
              </a:rPr>
              <a:t>list-locations</a:t>
            </a:r>
            <a:endParaRPr lang="en-US" sz="2700" dirty="0">
              <a:solidFill>
                <a:srgbClr val="FFFF00"/>
              </a:solidFill>
              <a:latin typeface="Courier New" panose="02070309020205020404" pitchFamily="49" charset="0"/>
              <a:cs typeface="Courier New" panose="02070309020205020404" pitchFamily="49" charset="0"/>
            </a:endParaRPr>
          </a:p>
        </p:txBody>
      </p:sp>
      <p:sp>
        <p:nvSpPr>
          <p:cNvPr id="2" name="Symbol zastępczy zawartości 1"/>
          <p:cNvSpPr>
            <a:spLocks noGrp="1"/>
          </p:cNvSpPr>
          <p:nvPr>
            <p:ph idx="1"/>
          </p:nvPr>
        </p:nvSpPr>
        <p:spPr/>
        <p:txBody>
          <a:bodyPr>
            <a:noAutofit/>
          </a:bodyPr>
          <a:lstStyle/>
          <a:p>
            <a:pPr marL="109728" indent="0">
              <a:buNone/>
            </a:pPr>
            <a:r>
              <a:rPr lang="en-US" sz="1200" b="1" dirty="0" err="1">
                <a:latin typeface="Courier New" panose="02070309020205020404" pitchFamily="49" charset="0"/>
                <a:cs typeface="Courier New" panose="02070309020205020404" pitchFamily="49" charset="0"/>
              </a:rPr>
              <a:t>DisplayName</a:t>
            </a:r>
            <a:r>
              <a:rPr lang="en-US" sz="1200" b="1" dirty="0">
                <a:latin typeface="Courier New" panose="02070309020205020404" pitchFamily="49" charset="0"/>
                <a:cs typeface="Courier New" panose="02070309020205020404" pitchFamily="49" charset="0"/>
              </a:rPr>
              <a:t>            Latitude    Longitude  Name</a:t>
            </a:r>
          </a:p>
          <a:p>
            <a:pPr marL="109728" indent="0">
              <a:buNone/>
            </a:pPr>
            <a:r>
              <a:rPr lang="en-US" sz="1200" dirty="0" smtClean="0">
                <a:latin typeface="Courier New" panose="02070309020205020404" pitchFamily="49" charset="0"/>
                <a:cs typeface="Courier New" panose="02070309020205020404" pitchFamily="49" charset="0"/>
              </a:rPr>
              <a:t>North </a:t>
            </a:r>
            <a:r>
              <a:rPr lang="en-US" sz="1200" dirty="0">
                <a:latin typeface="Courier New" panose="02070309020205020404" pitchFamily="49" charset="0"/>
                <a:cs typeface="Courier New" panose="02070309020205020404" pitchFamily="49" charset="0"/>
              </a:rPr>
              <a:t>Central US        41.8819     -87.6278  </a:t>
            </a:r>
            <a:r>
              <a:rPr lang="en-US" sz="1200" dirty="0" err="1">
                <a:latin typeface="Courier New" panose="02070309020205020404" pitchFamily="49" charset="0"/>
                <a:cs typeface="Courier New" panose="02070309020205020404" pitchFamily="49" charset="0"/>
              </a:rPr>
              <a:t>northcentralus</a:t>
            </a:r>
            <a:endParaRPr lang="en-US" sz="1200" dirty="0">
              <a:latin typeface="Courier New" panose="02070309020205020404" pitchFamily="49" charset="0"/>
              <a:cs typeface="Courier New" panose="02070309020205020404" pitchFamily="49" charset="0"/>
            </a:endParaRPr>
          </a:p>
          <a:p>
            <a:pPr marL="109728" indent="0">
              <a:buNone/>
            </a:pPr>
            <a:r>
              <a:rPr lang="en-US" sz="1200" dirty="0">
                <a:latin typeface="Courier New" panose="02070309020205020404" pitchFamily="49" charset="0"/>
                <a:cs typeface="Courier New" panose="02070309020205020404" pitchFamily="49" charset="0"/>
              </a:rPr>
              <a:t>South Central US        29.4167     -98.5     </a:t>
            </a:r>
            <a:r>
              <a:rPr lang="en-US" sz="1200" dirty="0" err="1">
                <a:latin typeface="Courier New" panose="02070309020205020404" pitchFamily="49" charset="0"/>
                <a:cs typeface="Courier New" panose="02070309020205020404" pitchFamily="49" charset="0"/>
              </a:rPr>
              <a:t>southcentralus</a:t>
            </a:r>
            <a:endParaRPr lang="en-US" sz="1200" dirty="0">
              <a:latin typeface="Courier New" panose="02070309020205020404" pitchFamily="49" charset="0"/>
              <a:cs typeface="Courier New" panose="02070309020205020404" pitchFamily="49" charset="0"/>
            </a:endParaRPr>
          </a:p>
          <a:p>
            <a:pPr marL="109728" indent="0">
              <a:buNone/>
            </a:pPr>
            <a:r>
              <a:rPr lang="en-US" sz="1200" dirty="0">
                <a:latin typeface="Courier New" panose="02070309020205020404" pitchFamily="49" charset="0"/>
                <a:cs typeface="Courier New" panose="02070309020205020404" pitchFamily="49" charset="0"/>
              </a:rPr>
              <a:t>North Europe            53.3478      -6.2597  </a:t>
            </a:r>
            <a:r>
              <a:rPr lang="en-US" sz="1200" dirty="0" err="1">
                <a:latin typeface="Courier New" panose="02070309020205020404" pitchFamily="49" charset="0"/>
                <a:cs typeface="Courier New" panose="02070309020205020404" pitchFamily="49" charset="0"/>
              </a:rPr>
              <a:t>northeurope</a:t>
            </a:r>
            <a:endParaRPr lang="en-US" sz="1200" dirty="0">
              <a:latin typeface="Courier New" panose="02070309020205020404" pitchFamily="49" charset="0"/>
              <a:cs typeface="Courier New" panose="02070309020205020404" pitchFamily="49" charset="0"/>
            </a:endParaRPr>
          </a:p>
          <a:p>
            <a:pPr marL="109728" indent="0">
              <a:buNone/>
            </a:pPr>
            <a:r>
              <a:rPr lang="en-US" sz="1200" dirty="0">
                <a:latin typeface="Courier New" panose="02070309020205020404" pitchFamily="49" charset="0"/>
                <a:cs typeface="Courier New" panose="02070309020205020404" pitchFamily="49" charset="0"/>
              </a:rPr>
              <a:t>West Europe             52.3667       4.9     </a:t>
            </a:r>
            <a:r>
              <a:rPr lang="en-US" sz="1200" dirty="0" err="1" smtClean="0">
                <a:latin typeface="Courier New" panose="02070309020205020404" pitchFamily="49" charset="0"/>
                <a:cs typeface="Courier New" panose="02070309020205020404" pitchFamily="49" charset="0"/>
              </a:rPr>
              <a:t>westeurope</a:t>
            </a:r>
            <a:endParaRPr lang="en-US" sz="1200" dirty="0">
              <a:latin typeface="Courier New" panose="02070309020205020404" pitchFamily="49" charset="0"/>
              <a:cs typeface="Courier New" panose="02070309020205020404" pitchFamily="49" charset="0"/>
            </a:endParaRPr>
          </a:p>
          <a:p>
            <a:pPr marL="109728" indent="0">
              <a:buNone/>
            </a:pPr>
            <a:r>
              <a:rPr lang="en-US" sz="1200" dirty="0">
                <a:latin typeface="Courier New" panose="02070309020205020404" pitchFamily="49" charset="0"/>
                <a:cs typeface="Courier New" panose="02070309020205020404" pitchFamily="49" charset="0"/>
              </a:rPr>
              <a:t>Japan East              35.68       139.77    </a:t>
            </a:r>
            <a:r>
              <a:rPr lang="en-US" sz="1200" dirty="0" err="1">
                <a:latin typeface="Courier New" panose="02070309020205020404" pitchFamily="49" charset="0"/>
                <a:cs typeface="Courier New" panose="02070309020205020404" pitchFamily="49" charset="0"/>
              </a:rPr>
              <a:t>japaneast</a:t>
            </a:r>
            <a:endParaRPr lang="en-US" sz="1200" dirty="0">
              <a:latin typeface="Courier New" panose="02070309020205020404" pitchFamily="49" charset="0"/>
              <a:cs typeface="Courier New" panose="02070309020205020404" pitchFamily="49" charset="0"/>
            </a:endParaRPr>
          </a:p>
          <a:p>
            <a:pPr marL="109728" indent="0">
              <a:buNone/>
            </a:pPr>
            <a:r>
              <a:rPr lang="en-US" sz="1200" dirty="0">
                <a:latin typeface="Courier New" panose="02070309020205020404" pitchFamily="49" charset="0"/>
                <a:cs typeface="Courier New" panose="02070309020205020404" pitchFamily="49" charset="0"/>
              </a:rPr>
              <a:t>Brazil South           -23.55       -46.633   </a:t>
            </a:r>
            <a:r>
              <a:rPr lang="en-US" sz="1200" dirty="0" err="1">
                <a:latin typeface="Courier New" panose="02070309020205020404" pitchFamily="49" charset="0"/>
                <a:cs typeface="Courier New" panose="02070309020205020404" pitchFamily="49" charset="0"/>
              </a:rPr>
              <a:t>brazilsouth</a:t>
            </a:r>
            <a:endParaRPr lang="en-US" sz="1200" dirty="0">
              <a:latin typeface="Courier New" panose="02070309020205020404" pitchFamily="49" charset="0"/>
              <a:cs typeface="Courier New" panose="02070309020205020404" pitchFamily="49" charset="0"/>
            </a:endParaRPr>
          </a:p>
          <a:p>
            <a:pPr marL="109728" indent="0">
              <a:buNone/>
            </a:pPr>
            <a:r>
              <a:rPr lang="en-US" sz="1200" dirty="0">
                <a:latin typeface="Courier New" panose="02070309020205020404" pitchFamily="49" charset="0"/>
                <a:cs typeface="Courier New" panose="02070309020205020404" pitchFamily="49" charset="0"/>
              </a:rPr>
              <a:t>Australia East         -33.86       151.209   </a:t>
            </a:r>
            <a:r>
              <a:rPr lang="en-US" sz="1200" dirty="0" err="1">
                <a:latin typeface="Courier New" panose="02070309020205020404" pitchFamily="49" charset="0"/>
                <a:cs typeface="Courier New" panose="02070309020205020404" pitchFamily="49" charset="0"/>
              </a:rPr>
              <a:t>australiaeast</a:t>
            </a:r>
            <a:endParaRPr lang="en-US" sz="1200" dirty="0">
              <a:latin typeface="Courier New" panose="02070309020205020404" pitchFamily="49" charset="0"/>
              <a:cs typeface="Courier New" panose="02070309020205020404" pitchFamily="49" charset="0"/>
            </a:endParaRPr>
          </a:p>
          <a:p>
            <a:pPr marL="109728" indent="0">
              <a:buNone/>
            </a:pPr>
            <a:r>
              <a:rPr lang="en-US" sz="1200" dirty="0">
                <a:latin typeface="Courier New" panose="02070309020205020404" pitchFamily="49" charset="0"/>
                <a:cs typeface="Courier New" panose="02070309020205020404" pitchFamily="49" charset="0"/>
              </a:rPr>
              <a:t>Australia Southeast    -37.8136     144.963   </a:t>
            </a:r>
            <a:r>
              <a:rPr lang="en-US" sz="1200" dirty="0" err="1">
                <a:latin typeface="Courier New" panose="02070309020205020404" pitchFamily="49" charset="0"/>
                <a:cs typeface="Courier New" panose="02070309020205020404" pitchFamily="49" charset="0"/>
              </a:rPr>
              <a:t>australiasoutheast</a:t>
            </a:r>
            <a:endParaRPr lang="en-US" sz="1200" dirty="0">
              <a:latin typeface="Courier New" panose="02070309020205020404" pitchFamily="49" charset="0"/>
              <a:cs typeface="Courier New" panose="02070309020205020404" pitchFamily="49" charset="0"/>
            </a:endParaRPr>
          </a:p>
          <a:p>
            <a:pPr marL="109728" indent="0">
              <a:buNone/>
            </a:pPr>
            <a:r>
              <a:rPr lang="en-US" sz="1200" dirty="0" smtClean="0">
                <a:latin typeface="Courier New" panose="02070309020205020404" pitchFamily="49" charset="0"/>
                <a:cs typeface="Courier New" panose="02070309020205020404" pitchFamily="49" charset="0"/>
              </a:rPr>
              <a:t>West </a:t>
            </a:r>
            <a:r>
              <a:rPr lang="en-US" sz="1200" dirty="0">
                <a:latin typeface="Courier New" panose="02070309020205020404" pitchFamily="49" charset="0"/>
                <a:cs typeface="Courier New" panose="02070309020205020404" pitchFamily="49" charset="0"/>
              </a:rPr>
              <a:t>India              19.088       72.868   </a:t>
            </a:r>
            <a:r>
              <a:rPr lang="en-US" sz="1200" dirty="0" err="1">
                <a:latin typeface="Courier New" panose="02070309020205020404" pitchFamily="49" charset="0"/>
                <a:cs typeface="Courier New" panose="02070309020205020404" pitchFamily="49" charset="0"/>
              </a:rPr>
              <a:t>westindia</a:t>
            </a:r>
            <a:endParaRPr lang="en-US" sz="1200" dirty="0">
              <a:latin typeface="Courier New" panose="02070309020205020404" pitchFamily="49" charset="0"/>
              <a:cs typeface="Courier New" panose="02070309020205020404" pitchFamily="49" charset="0"/>
            </a:endParaRPr>
          </a:p>
          <a:p>
            <a:pPr marL="109728" indent="0">
              <a:buNone/>
            </a:pPr>
            <a:r>
              <a:rPr lang="en-US" sz="1200" dirty="0" smtClean="0">
                <a:latin typeface="Courier New" panose="02070309020205020404" pitchFamily="49" charset="0"/>
                <a:cs typeface="Courier New" panose="02070309020205020404" pitchFamily="49" charset="0"/>
              </a:rPr>
              <a:t>Canada </a:t>
            </a:r>
            <a:r>
              <a:rPr lang="en-US" sz="1200" dirty="0">
                <a:latin typeface="Courier New" panose="02070309020205020404" pitchFamily="49" charset="0"/>
                <a:cs typeface="Courier New" panose="02070309020205020404" pitchFamily="49" charset="0"/>
              </a:rPr>
              <a:t>East             46.817      -71.217   </a:t>
            </a:r>
            <a:r>
              <a:rPr lang="en-US" sz="1200" dirty="0" err="1">
                <a:latin typeface="Courier New" panose="02070309020205020404" pitchFamily="49" charset="0"/>
                <a:cs typeface="Courier New" panose="02070309020205020404" pitchFamily="49" charset="0"/>
              </a:rPr>
              <a:t>canadaeast</a:t>
            </a:r>
            <a:endParaRPr lang="en-US" sz="1200" dirty="0">
              <a:latin typeface="Courier New" panose="02070309020205020404" pitchFamily="49" charset="0"/>
              <a:cs typeface="Courier New" panose="02070309020205020404" pitchFamily="49" charset="0"/>
            </a:endParaRPr>
          </a:p>
          <a:p>
            <a:pPr marL="109728" indent="0">
              <a:buNone/>
            </a:pPr>
            <a:r>
              <a:rPr lang="en-US" sz="1200" dirty="0">
                <a:latin typeface="Courier New" panose="02070309020205020404" pitchFamily="49" charset="0"/>
                <a:cs typeface="Courier New" panose="02070309020205020404" pitchFamily="49" charset="0"/>
              </a:rPr>
              <a:t>UK South                50.941       -0.799   </a:t>
            </a:r>
            <a:r>
              <a:rPr lang="en-US" sz="1200" dirty="0" err="1">
                <a:latin typeface="Courier New" panose="02070309020205020404" pitchFamily="49" charset="0"/>
                <a:cs typeface="Courier New" panose="02070309020205020404" pitchFamily="49" charset="0"/>
              </a:rPr>
              <a:t>uksouth</a:t>
            </a:r>
            <a:endParaRPr lang="en-US" sz="1200" dirty="0">
              <a:latin typeface="Courier New" panose="02070309020205020404" pitchFamily="49" charset="0"/>
              <a:cs typeface="Courier New" panose="02070309020205020404" pitchFamily="49" charset="0"/>
            </a:endParaRPr>
          </a:p>
          <a:p>
            <a:pPr marL="109728" indent="0">
              <a:buNone/>
            </a:pPr>
            <a:r>
              <a:rPr lang="en-US" sz="1200" dirty="0">
                <a:latin typeface="Courier New" panose="02070309020205020404" pitchFamily="49" charset="0"/>
                <a:cs typeface="Courier New" panose="02070309020205020404" pitchFamily="49" charset="0"/>
              </a:rPr>
              <a:t>UK West                 53.427       -3.084   </a:t>
            </a:r>
            <a:r>
              <a:rPr lang="en-US" sz="1200" dirty="0" err="1">
                <a:latin typeface="Courier New" panose="02070309020205020404" pitchFamily="49" charset="0"/>
                <a:cs typeface="Courier New" panose="02070309020205020404" pitchFamily="49" charset="0"/>
              </a:rPr>
              <a:t>ukwest</a:t>
            </a:r>
            <a:endParaRPr lang="en-US" sz="1200" dirty="0">
              <a:latin typeface="Courier New" panose="02070309020205020404" pitchFamily="49" charset="0"/>
              <a:cs typeface="Courier New" panose="02070309020205020404" pitchFamily="49" charset="0"/>
            </a:endParaRPr>
          </a:p>
          <a:p>
            <a:pPr marL="109728" indent="0">
              <a:buNone/>
            </a:pPr>
            <a:r>
              <a:rPr lang="en-US" sz="1200" dirty="0" smtClean="0">
                <a:latin typeface="Courier New" panose="02070309020205020404" pitchFamily="49" charset="0"/>
                <a:cs typeface="Courier New" panose="02070309020205020404" pitchFamily="49" charset="0"/>
              </a:rPr>
              <a:t>West </a:t>
            </a:r>
            <a:r>
              <a:rPr lang="en-US" sz="1200" dirty="0">
                <a:latin typeface="Courier New" panose="02070309020205020404" pitchFamily="49" charset="0"/>
                <a:cs typeface="Courier New" panose="02070309020205020404" pitchFamily="49" charset="0"/>
              </a:rPr>
              <a:t>US 2               47.233     -119.852   westus2</a:t>
            </a:r>
          </a:p>
          <a:p>
            <a:pPr marL="109728" indent="0">
              <a:buNone/>
            </a:pPr>
            <a:r>
              <a:rPr lang="en-US" sz="1200" dirty="0" smtClean="0">
                <a:latin typeface="Courier New" panose="02070309020205020404" pitchFamily="49" charset="0"/>
                <a:cs typeface="Courier New" panose="02070309020205020404" pitchFamily="49" charset="0"/>
              </a:rPr>
              <a:t>France </a:t>
            </a:r>
            <a:r>
              <a:rPr lang="en-US" sz="1200" dirty="0">
                <a:latin typeface="Courier New" panose="02070309020205020404" pitchFamily="49" charset="0"/>
                <a:cs typeface="Courier New" panose="02070309020205020404" pitchFamily="49" charset="0"/>
              </a:rPr>
              <a:t>Central          46.3772       2.373   </a:t>
            </a:r>
            <a:r>
              <a:rPr lang="en-US" sz="1200" dirty="0" err="1">
                <a:latin typeface="Courier New" panose="02070309020205020404" pitchFamily="49" charset="0"/>
                <a:cs typeface="Courier New" panose="02070309020205020404" pitchFamily="49" charset="0"/>
              </a:rPr>
              <a:t>francecentral</a:t>
            </a:r>
            <a:endParaRPr lang="en-US" sz="1200" dirty="0">
              <a:latin typeface="Courier New" panose="02070309020205020404" pitchFamily="49" charset="0"/>
              <a:cs typeface="Courier New" panose="02070309020205020404" pitchFamily="49" charset="0"/>
            </a:endParaRPr>
          </a:p>
          <a:p>
            <a:pPr marL="109728" indent="0">
              <a:buNone/>
            </a:pPr>
            <a:r>
              <a:rPr lang="en-US" sz="1200" dirty="0">
                <a:latin typeface="Courier New" panose="02070309020205020404" pitchFamily="49" charset="0"/>
                <a:cs typeface="Courier New" panose="02070309020205020404" pitchFamily="49" charset="0"/>
              </a:rPr>
              <a:t>France South            43.8345       2.1972  </a:t>
            </a:r>
            <a:r>
              <a:rPr lang="en-US" sz="1200" dirty="0" err="1">
                <a:latin typeface="Courier New" panose="02070309020205020404" pitchFamily="49" charset="0"/>
                <a:cs typeface="Courier New" panose="02070309020205020404" pitchFamily="49" charset="0"/>
              </a:rPr>
              <a:t>francesouth</a:t>
            </a:r>
            <a:endParaRPr lang="en-US" sz="1200" dirty="0">
              <a:latin typeface="Courier New" panose="02070309020205020404" pitchFamily="49" charset="0"/>
              <a:cs typeface="Courier New" panose="02070309020205020404" pitchFamily="49" charset="0"/>
            </a:endParaRPr>
          </a:p>
        </p:txBody>
      </p:sp>
      <p:sp>
        <p:nvSpPr>
          <p:cNvPr id="5" name="Symbol zastępczy numeru slajdu 4"/>
          <p:cNvSpPr>
            <a:spLocks noGrp="1"/>
          </p:cNvSpPr>
          <p:nvPr>
            <p:ph type="sldNum" sz="quarter" idx="12"/>
          </p:nvPr>
        </p:nvSpPr>
        <p:spPr/>
        <p:txBody>
          <a:bodyPr/>
          <a:lstStyle/>
          <a:p>
            <a:fld id="{6423116A-B10C-477B-8811-FFEE860C59BA}" type="slidenum">
              <a:rPr lang="en-US" smtClean="0"/>
              <a:t>6</a:t>
            </a:fld>
            <a:endParaRPr lang="en-US"/>
          </a:p>
        </p:txBody>
      </p:sp>
    </p:spTree>
    <p:extLst>
      <p:ext uri="{BB962C8B-B14F-4D97-AF65-F5344CB8AC3E}">
        <p14:creationId xmlns:p14="http://schemas.microsoft.com/office/powerpoint/2010/main" val="92630089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914400" y="512064"/>
            <a:ext cx="7772400" cy="1188744"/>
          </a:xfrm>
        </p:spPr>
        <p:txBody>
          <a:bodyPr/>
          <a:lstStyle/>
          <a:p>
            <a:r>
              <a:rPr lang="pl-PL" dirty="0" smtClean="0"/>
              <a:t>Modyfikacja </a:t>
            </a:r>
            <a:r>
              <a:rPr lang="pl-PL" dirty="0" err="1" smtClean="0"/>
              <a:t>App</a:t>
            </a:r>
            <a:r>
              <a:rPr lang="pl-PL" dirty="0" smtClean="0"/>
              <a:t> Service po stronie portalu</a:t>
            </a:r>
            <a:endParaRPr lang="en-US" dirty="0"/>
          </a:p>
        </p:txBody>
      </p:sp>
      <p:sp>
        <p:nvSpPr>
          <p:cNvPr id="4" name="Symbol zastępczy numeru slajdu 3"/>
          <p:cNvSpPr>
            <a:spLocks noGrp="1"/>
          </p:cNvSpPr>
          <p:nvPr>
            <p:ph type="sldNum" sz="quarter" idx="12"/>
          </p:nvPr>
        </p:nvSpPr>
        <p:spPr/>
        <p:txBody>
          <a:bodyPr/>
          <a:lstStyle/>
          <a:p>
            <a:fld id="{6423116A-B10C-477B-8811-FFEE860C59BA}" type="slidenum">
              <a:rPr lang="en-US" smtClean="0"/>
              <a:t>60</a:t>
            </a:fld>
            <a:endParaRPr 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1600" y="2852936"/>
            <a:ext cx="7772400" cy="26750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pole tekstowe 4"/>
          <p:cNvSpPr txBox="1"/>
          <p:nvPr/>
        </p:nvSpPr>
        <p:spPr>
          <a:xfrm>
            <a:off x="1475656" y="2276872"/>
            <a:ext cx="3780522" cy="369332"/>
          </a:xfrm>
          <a:prstGeom prst="rect">
            <a:avLst/>
          </a:prstGeom>
          <a:noFill/>
        </p:spPr>
        <p:txBody>
          <a:bodyPr wrap="none" rtlCol="0">
            <a:spAutoFit/>
          </a:bodyPr>
          <a:lstStyle/>
          <a:p>
            <a:r>
              <a:rPr lang="pl-PL" dirty="0" smtClean="0"/>
              <a:t>Uzupełniamy zmienne środowiskowe:</a:t>
            </a:r>
            <a:endParaRPr lang="en-US" dirty="0"/>
          </a:p>
        </p:txBody>
      </p:sp>
    </p:spTree>
    <p:extLst>
      <p:ext uri="{BB962C8B-B14F-4D97-AF65-F5344CB8AC3E}">
        <p14:creationId xmlns:p14="http://schemas.microsoft.com/office/powerpoint/2010/main" val="91915538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smtClean="0"/>
              <a:t>CosmosDB</a:t>
            </a:r>
            <a:r>
              <a:rPr lang="pl-PL" dirty="0"/>
              <a:t> –</a:t>
            </a:r>
            <a:br>
              <a:rPr lang="pl-PL" dirty="0"/>
            </a:br>
            <a:r>
              <a:rPr lang="pl-PL" sz="1600" dirty="0">
                <a:hlinkClick r:id="rId2"/>
              </a:rPr>
              <a:t>https://</a:t>
            </a:r>
            <a:r>
              <a:rPr lang="pl-PL" sz="1600" dirty="0" smtClean="0">
                <a:hlinkClick r:id="rId2"/>
              </a:rPr>
              <a:t>docs.microsoft.com/en-us/azure/cosmos-db/sql-api-resources</a:t>
            </a:r>
            <a:r>
              <a:rPr lang="pl-PL" sz="1600" dirty="0" smtClean="0"/>
              <a:t/>
            </a:r>
            <a:br>
              <a:rPr lang="pl-PL" sz="1600" dirty="0" smtClean="0"/>
            </a:br>
            <a:r>
              <a:rPr lang="pl-PL" dirty="0" smtClean="0"/>
              <a:t> </a:t>
            </a:r>
            <a:endParaRPr lang="en-US" dirty="0"/>
          </a:p>
        </p:txBody>
      </p:sp>
      <p:graphicFrame>
        <p:nvGraphicFramePr>
          <p:cNvPr id="6" name="Symbol zastępczy zawartości 5"/>
          <p:cNvGraphicFramePr>
            <a:graphicFrameLocks noGrp="1"/>
          </p:cNvGraphicFramePr>
          <p:nvPr>
            <p:ph idx="1"/>
            <p:extLst>
              <p:ext uri="{D42A27DB-BD31-4B8C-83A1-F6EECF244321}">
                <p14:modId xmlns:p14="http://schemas.microsoft.com/office/powerpoint/2010/main" val="3707867062"/>
              </p:ext>
            </p:extLst>
          </p:nvPr>
        </p:nvGraphicFramePr>
        <p:xfrm>
          <a:off x="1562100" y="1784350"/>
          <a:ext cx="6477000" cy="4800600"/>
        </p:xfrm>
        <a:graphic>
          <a:graphicData uri="http://schemas.openxmlformats.org/drawingml/2006/table">
            <a:tbl>
              <a:tblPr>
                <a:tableStyleId>{5940675A-B579-460E-94D1-54222C63F5DA}</a:tableStyleId>
              </a:tblPr>
              <a:tblGrid>
                <a:gridCol w="2159000"/>
                <a:gridCol w="2159000"/>
                <a:gridCol w="2159000"/>
              </a:tblGrid>
              <a:tr h="533400">
                <a:tc>
                  <a:txBody>
                    <a:bodyPr/>
                    <a:lstStyle/>
                    <a:p>
                      <a:r>
                        <a:rPr lang="pl-PL" sz="1500" dirty="0" smtClean="0"/>
                        <a:t>Właściwość</a:t>
                      </a:r>
                      <a:endParaRPr lang="en-US" sz="1500" dirty="0"/>
                    </a:p>
                  </a:txBody>
                  <a:tcPr marL="76200" marR="76200" marT="38100" marB="38100"/>
                </a:tc>
                <a:tc>
                  <a:txBody>
                    <a:bodyPr/>
                    <a:lstStyle/>
                    <a:p>
                      <a:r>
                        <a:rPr lang="pl-PL" sz="1500" dirty="0" smtClean="0"/>
                        <a:t>Generowane</a:t>
                      </a:r>
                      <a:r>
                        <a:rPr lang="pl-PL" sz="1500" baseline="0" dirty="0" smtClean="0"/>
                        <a:t> przez użytkownika czy systemowa?</a:t>
                      </a:r>
                      <a:endParaRPr lang="en-US" sz="1500" dirty="0"/>
                    </a:p>
                  </a:txBody>
                  <a:tcPr marL="76200" marR="76200" marT="38100" marB="38100"/>
                </a:tc>
                <a:tc>
                  <a:txBody>
                    <a:bodyPr/>
                    <a:lstStyle/>
                    <a:p>
                      <a:r>
                        <a:rPr lang="pl-PL" sz="1500" dirty="0" smtClean="0"/>
                        <a:t>Znaczenie</a:t>
                      </a:r>
                      <a:endParaRPr lang="en-US" sz="1500" dirty="0"/>
                    </a:p>
                  </a:txBody>
                  <a:tcPr marL="76200" marR="76200" marT="38100" marB="38100"/>
                </a:tc>
              </a:tr>
              <a:tr h="762000">
                <a:tc>
                  <a:txBody>
                    <a:bodyPr/>
                    <a:lstStyle/>
                    <a:p>
                      <a:r>
                        <a:rPr lang="en-US" sz="1500" dirty="0"/>
                        <a:t>_rid</a:t>
                      </a:r>
                    </a:p>
                  </a:txBody>
                  <a:tcPr marL="76200" marR="76200" marT="38100" marB="38100"/>
                </a:tc>
                <a:tc>
                  <a:txBody>
                    <a:bodyPr/>
                    <a:lstStyle/>
                    <a:p>
                      <a:r>
                        <a:rPr lang="en-US" sz="1500" dirty="0" smtClean="0"/>
                        <a:t>System</a:t>
                      </a:r>
                      <a:r>
                        <a:rPr lang="pl-PL" sz="1500" dirty="0" smtClean="0"/>
                        <a:t>owa</a:t>
                      </a:r>
                      <a:endParaRPr lang="en-US" sz="1500" dirty="0"/>
                    </a:p>
                  </a:txBody>
                  <a:tcPr marL="76200" marR="76200" marT="38100" marB="38100"/>
                </a:tc>
                <a:tc>
                  <a:txBody>
                    <a:bodyPr/>
                    <a:lstStyle/>
                    <a:p>
                      <a:r>
                        <a:rPr lang="en-US" sz="1500" dirty="0"/>
                        <a:t>System generated, unique, and hierarchical identifier of the resource</a:t>
                      </a:r>
                    </a:p>
                  </a:txBody>
                  <a:tcPr marL="76200" marR="76200" marT="38100" marB="38100"/>
                </a:tc>
              </a:tr>
              <a:tr h="762000">
                <a:tc>
                  <a:txBody>
                    <a:bodyPr/>
                    <a:lstStyle/>
                    <a:p>
                      <a:r>
                        <a:rPr lang="en-US" sz="1500"/>
                        <a:t>_etag</a:t>
                      </a:r>
                    </a:p>
                  </a:txBody>
                  <a:tcPr marL="76200" marR="76200" marT="38100" marB="38100"/>
                </a:tc>
                <a:tc>
                  <a:txBody>
                    <a:bodyPr/>
                    <a:lstStyle/>
                    <a:p>
                      <a:r>
                        <a:rPr lang="en-US" sz="1500" dirty="0" smtClean="0"/>
                        <a:t>System</a:t>
                      </a:r>
                      <a:r>
                        <a:rPr lang="pl-PL" sz="1500" dirty="0" smtClean="0"/>
                        <a:t>owa</a:t>
                      </a:r>
                      <a:endParaRPr lang="en-US" sz="1500" dirty="0"/>
                    </a:p>
                  </a:txBody>
                  <a:tcPr marL="76200" marR="76200" marT="38100" marB="38100"/>
                </a:tc>
                <a:tc>
                  <a:txBody>
                    <a:bodyPr/>
                    <a:lstStyle/>
                    <a:p>
                      <a:r>
                        <a:rPr lang="en-US" sz="1500" dirty="0" err="1"/>
                        <a:t>etag</a:t>
                      </a:r>
                      <a:r>
                        <a:rPr lang="en-US" sz="1500" dirty="0"/>
                        <a:t> of the resource required for optimistic concurrency control</a:t>
                      </a:r>
                    </a:p>
                  </a:txBody>
                  <a:tcPr marL="76200" marR="76200" marT="38100" marB="38100"/>
                </a:tc>
              </a:tr>
              <a:tr h="533400">
                <a:tc>
                  <a:txBody>
                    <a:bodyPr/>
                    <a:lstStyle/>
                    <a:p>
                      <a:r>
                        <a:rPr lang="en-US" sz="1500"/>
                        <a:t>_ts</a:t>
                      </a:r>
                    </a:p>
                  </a:txBody>
                  <a:tcPr marL="76200" marR="76200" marT="38100" marB="38100"/>
                </a:tc>
                <a:tc>
                  <a:txBody>
                    <a:bodyPr/>
                    <a:lstStyle/>
                    <a:p>
                      <a:r>
                        <a:rPr lang="en-US" sz="1500" dirty="0" smtClean="0"/>
                        <a:t>System</a:t>
                      </a:r>
                      <a:r>
                        <a:rPr lang="pl-PL" sz="1500" dirty="0" smtClean="0"/>
                        <a:t>owa</a:t>
                      </a:r>
                      <a:endParaRPr lang="en-US" sz="1500" dirty="0"/>
                    </a:p>
                  </a:txBody>
                  <a:tcPr marL="76200" marR="76200" marT="38100" marB="38100"/>
                </a:tc>
                <a:tc>
                  <a:txBody>
                    <a:bodyPr/>
                    <a:lstStyle/>
                    <a:p>
                      <a:r>
                        <a:rPr lang="en-US" sz="1500"/>
                        <a:t>Last updated timestamp of the resource</a:t>
                      </a:r>
                    </a:p>
                  </a:txBody>
                  <a:tcPr marL="76200" marR="76200" marT="38100" marB="38100"/>
                </a:tc>
              </a:tr>
              <a:tr h="533400">
                <a:tc>
                  <a:txBody>
                    <a:bodyPr/>
                    <a:lstStyle/>
                    <a:p>
                      <a:r>
                        <a:rPr lang="en-US" sz="1500"/>
                        <a:t>_self</a:t>
                      </a:r>
                    </a:p>
                  </a:txBody>
                  <a:tcPr marL="76200" marR="76200" marT="38100" marB="38100"/>
                </a:tc>
                <a:tc>
                  <a:txBody>
                    <a:bodyPr/>
                    <a:lstStyle/>
                    <a:p>
                      <a:r>
                        <a:rPr lang="en-US" sz="1500" dirty="0" smtClean="0"/>
                        <a:t>System</a:t>
                      </a:r>
                      <a:r>
                        <a:rPr lang="pl-PL" sz="1500" dirty="0" smtClean="0"/>
                        <a:t>owa</a:t>
                      </a:r>
                      <a:endParaRPr lang="en-US" sz="1500" dirty="0"/>
                    </a:p>
                  </a:txBody>
                  <a:tcPr marL="76200" marR="76200" marT="38100" marB="38100"/>
                </a:tc>
                <a:tc>
                  <a:txBody>
                    <a:bodyPr/>
                    <a:lstStyle/>
                    <a:p>
                      <a:r>
                        <a:rPr lang="en-US" sz="1500"/>
                        <a:t>Unique addressable URI of the resource</a:t>
                      </a:r>
                    </a:p>
                  </a:txBody>
                  <a:tcPr marL="76200" marR="76200" marT="38100" marB="38100"/>
                </a:tc>
              </a:tr>
              <a:tr h="1447800">
                <a:tc>
                  <a:txBody>
                    <a:bodyPr/>
                    <a:lstStyle/>
                    <a:p>
                      <a:r>
                        <a:rPr lang="en-US" sz="1500"/>
                        <a:t>id</a:t>
                      </a:r>
                    </a:p>
                  </a:txBody>
                  <a:tcPr marL="76200" marR="76200" marT="38100" marB="38100"/>
                </a:tc>
                <a:tc>
                  <a:txBody>
                    <a:bodyPr/>
                    <a:lstStyle/>
                    <a:p>
                      <a:r>
                        <a:rPr lang="en-US" sz="1500" dirty="0" smtClean="0"/>
                        <a:t>System</a:t>
                      </a:r>
                      <a:r>
                        <a:rPr lang="pl-PL" sz="1500" dirty="0" smtClean="0"/>
                        <a:t>owa/Użytkownika</a:t>
                      </a:r>
                      <a:endParaRPr lang="en-US" sz="1500" dirty="0"/>
                    </a:p>
                  </a:txBody>
                  <a:tcPr marL="76200" marR="76200" marT="38100" marB="38100"/>
                </a:tc>
                <a:tc>
                  <a:txBody>
                    <a:bodyPr/>
                    <a:lstStyle/>
                    <a:p>
                      <a:r>
                        <a:rPr lang="en-US" sz="1500" dirty="0"/>
                        <a:t>User-defined unique name of the resource (with the same partition key value). If the user does not specify an id, an id is system generated</a:t>
                      </a:r>
                    </a:p>
                  </a:txBody>
                  <a:tcPr marL="76200" marR="76200" marT="38100" marB="38100"/>
                </a:tc>
              </a:tr>
            </a:tbl>
          </a:graphicData>
        </a:graphic>
      </p:graphicFrame>
      <p:sp>
        <p:nvSpPr>
          <p:cNvPr id="4" name="Symbol zastępczy numeru slajdu 3"/>
          <p:cNvSpPr>
            <a:spLocks noGrp="1"/>
          </p:cNvSpPr>
          <p:nvPr>
            <p:ph type="sldNum" sz="quarter" idx="12"/>
          </p:nvPr>
        </p:nvSpPr>
        <p:spPr/>
        <p:txBody>
          <a:bodyPr/>
          <a:lstStyle/>
          <a:p>
            <a:fld id="{6423116A-B10C-477B-8811-FFEE860C59BA}" type="slidenum">
              <a:rPr lang="en-US" smtClean="0"/>
              <a:t>61</a:t>
            </a:fld>
            <a:endParaRPr lang="en-US"/>
          </a:p>
        </p:txBody>
      </p:sp>
    </p:spTree>
    <p:extLst>
      <p:ext uri="{BB962C8B-B14F-4D97-AF65-F5344CB8AC3E}">
        <p14:creationId xmlns:p14="http://schemas.microsoft.com/office/powerpoint/2010/main" val="50059522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smtClean="0"/>
              <a:t>CosmosDB</a:t>
            </a:r>
            <a:r>
              <a:rPr lang="pl-PL" dirty="0" smtClean="0"/>
              <a:t> – przykład rekordu</a:t>
            </a:r>
            <a:endParaRPr lang="en-US" dirty="0"/>
          </a:p>
        </p:txBody>
      </p:sp>
      <p:sp>
        <p:nvSpPr>
          <p:cNvPr id="3" name="Symbol zastępczy zawartości 2"/>
          <p:cNvSpPr>
            <a:spLocks noGrp="1"/>
          </p:cNvSpPr>
          <p:nvPr>
            <p:ph idx="1"/>
          </p:nvPr>
        </p:nvSpPr>
        <p:spPr>
          <a:xfrm>
            <a:off x="899592" y="1412776"/>
            <a:ext cx="7772400" cy="4572000"/>
          </a:xfrm>
        </p:spPr>
        <p:txBody>
          <a:bodyPr>
            <a:normAutofit fontScale="62500" lnSpcReduction="20000"/>
          </a:bodyPr>
          <a:lstStyle/>
          <a:p>
            <a:pPr marL="68580" indent="0">
              <a:buNone/>
            </a:pPr>
            <a:r>
              <a:rPr lang="en-US" dirty="0"/>
              <a:t>{</a:t>
            </a:r>
          </a:p>
          <a:p>
            <a:pPr marL="68580" indent="0">
              <a:buNone/>
            </a:pPr>
            <a:r>
              <a:rPr lang="en-US" dirty="0"/>
              <a:t>"</a:t>
            </a:r>
            <a:r>
              <a:rPr lang="en-US" dirty="0" err="1"/>
              <a:t>entityType</a:t>
            </a:r>
            <a:r>
              <a:rPr lang="en-US" dirty="0"/>
              <a:t>": "</a:t>
            </a:r>
            <a:r>
              <a:rPr lang="en-US" dirty="0" err="1"/>
              <a:t>todoItem</a:t>
            </a:r>
            <a:r>
              <a:rPr lang="en-US" dirty="0"/>
              <a:t>",</a:t>
            </a:r>
          </a:p>
          <a:p>
            <a:pPr marL="68580" indent="0">
              <a:buNone/>
            </a:pPr>
            <a:r>
              <a:rPr lang="en-US" dirty="0">
                <a:solidFill>
                  <a:srgbClr val="FF0000"/>
                </a:solidFill>
              </a:rPr>
              <a:t>"name": "My first example: Java and </a:t>
            </a:r>
            <a:r>
              <a:rPr lang="en-US" dirty="0" err="1">
                <a:solidFill>
                  <a:srgbClr val="FF0000"/>
                </a:solidFill>
              </a:rPr>
              <a:t>CosmosDB</a:t>
            </a:r>
            <a:r>
              <a:rPr lang="en-US" dirty="0">
                <a:solidFill>
                  <a:srgbClr val="FF0000"/>
                </a:solidFill>
              </a:rPr>
              <a:t>",</a:t>
            </a:r>
          </a:p>
          <a:p>
            <a:pPr marL="68580" indent="0">
              <a:buNone/>
            </a:pPr>
            <a:r>
              <a:rPr lang="en-US" dirty="0"/>
              <a:t>"id": "ae3966a5-f6fb-41cd-b703-9d2be2a5d4ec",</a:t>
            </a:r>
          </a:p>
          <a:p>
            <a:pPr marL="68580" indent="0">
              <a:buNone/>
            </a:pPr>
            <a:r>
              <a:rPr lang="en-US" dirty="0">
                <a:solidFill>
                  <a:srgbClr val="FF0000"/>
                </a:solidFill>
              </a:rPr>
              <a:t>"category": "</a:t>
            </a:r>
            <a:r>
              <a:rPr lang="en-US" dirty="0" err="1">
                <a:solidFill>
                  <a:srgbClr val="FF0000"/>
                </a:solidFill>
              </a:rPr>
              <a:t>LocalTest</a:t>
            </a:r>
            <a:r>
              <a:rPr lang="en-US" dirty="0">
                <a:solidFill>
                  <a:srgbClr val="FF0000"/>
                </a:solidFill>
              </a:rPr>
              <a:t>",</a:t>
            </a:r>
          </a:p>
          <a:p>
            <a:pPr marL="68580" indent="0">
              <a:buNone/>
            </a:pPr>
            <a:r>
              <a:rPr lang="en-US" dirty="0">
                <a:solidFill>
                  <a:srgbClr val="FF0000"/>
                </a:solidFill>
              </a:rPr>
              <a:t>"complete": false,</a:t>
            </a:r>
          </a:p>
          <a:p>
            <a:pPr marL="68580" indent="0">
              <a:buNone/>
            </a:pPr>
            <a:r>
              <a:rPr lang="en-US" dirty="0"/>
              <a:t>"_rid": "</a:t>
            </a:r>
            <a:r>
              <a:rPr lang="en-US" dirty="0" err="1"/>
              <a:t>PRlpAN+FOAAFAAAAAAAAAA</a:t>
            </a:r>
            <a:r>
              <a:rPr lang="en-US" dirty="0"/>
              <a:t>==",</a:t>
            </a:r>
          </a:p>
          <a:p>
            <a:pPr marL="68580" indent="0">
              <a:buNone/>
            </a:pPr>
            <a:r>
              <a:rPr lang="en-US" dirty="0"/>
              <a:t>"_self": "</a:t>
            </a:r>
            <a:r>
              <a:rPr lang="en-US" dirty="0" err="1"/>
              <a:t>dbs</a:t>
            </a:r>
            <a:r>
              <a:rPr lang="en-US" dirty="0"/>
              <a:t>/</a:t>
            </a:r>
            <a:r>
              <a:rPr lang="en-US" dirty="0" err="1"/>
              <a:t>PRlpAA</a:t>
            </a:r>
            <a:r>
              <a:rPr lang="en-US" dirty="0"/>
              <a:t>==/</a:t>
            </a:r>
            <a:r>
              <a:rPr lang="en-US" dirty="0" err="1"/>
              <a:t>colls</a:t>
            </a:r>
            <a:r>
              <a:rPr lang="en-US" dirty="0"/>
              <a:t>/</a:t>
            </a:r>
            <a:r>
              <a:rPr lang="en-US" dirty="0" err="1"/>
              <a:t>PRlpAN+FOAA</a:t>
            </a:r>
            <a:r>
              <a:rPr lang="en-US" dirty="0"/>
              <a:t>=/docs/</a:t>
            </a:r>
            <a:r>
              <a:rPr lang="en-US" dirty="0" err="1"/>
              <a:t>PRlpAN+FOAAFAAAAAAAAAA</a:t>
            </a:r>
            <a:r>
              <a:rPr lang="en-US" dirty="0"/>
              <a:t>==/",</a:t>
            </a:r>
          </a:p>
          <a:p>
            <a:pPr marL="68580" indent="0">
              <a:buNone/>
            </a:pPr>
            <a:r>
              <a:rPr lang="en-US" dirty="0"/>
              <a:t>"_</a:t>
            </a:r>
            <a:r>
              <a:rPr lang="en-US" dirty="0" err="1"/>
              <a:t>etag</a:t>
            </a:r>
            <a:r>
              <a:rPr lang="en-US" dirty="0"/>
              <a:t>": "\"0d002c4c-0000-0000-0000-5abffe120000\"",</a:t>
            </a:r>
          </a:p>
          <a:p>
            <a:pPr marL="68580" indent="0">
              <a:buNone/>
            </a:pPr>
            <a:r>
              <a:rPr lang="en-US" dirty="0"/>
              <a:t>"_attachments": "attachments/",</a:t>
            </a:r>
          </a:p>
          <a:p>
            <a:pPr marL="68580" indent="0">
              <a:buNone/>
            </a:pPr>
            <a:r>
              <a:rPr lang="en-US" dirty="0"/>
              <a:t>"_</a:t>
            </a:r>
            <a:r>
              <a:rPr lang="en-US" dirty="0" err="1"/>
              <a:t>ts</a:t>
            </a:r>
            <a:r>
              <a:rPr lang="en-US" dirty="0"/>
              <a:t>": 1522531858</a:t>
            </a:r>
          </a:p>
          <a:p>
            <a:pPr marL="68580" indent="0">
              <a:buNone/>
            </a:pPr>
            <a:r>
              <a:rPr lang="en-US" dirty="0"/>
              <a:t>}</a:t>
            </a:r>
          </a:p>
          <a:p>
            <a:endParaRPr lang="en-US" dirty="0"/>
          </a:p>
        </p:txBody>
      </p:sp>
      <p:sp>
        <p:nvSpPr>
          <p:cNvPr id="4" name="Symbol zastępczy numeru slajdu 3"/>
          <p:cNvSpPr>
            <a:spLocks noGrp="1"/>
          </p:cNvSpPr>
          <p:nvPr>
            <p:ph type="sldNum" sz="quarter" idx="12"/>
          </p:nvPr>
        </p:nvSpPr>
        <p:spPr/>
        <p:txBody>
          <a:bodyPr/>
          <a:lstStyle/>
          <a:p>
            <a:fld id="{6423116A-B10C-477B-8811-FFEE860C59BA}" type="slidenum">
              <a:rPr lang="en-US" smtClean="0"/>
              <a:t>62</a:t>
            </a:fld>
            <a:endParaRPr lang="en-US"/>
          </a:p>
        </p:txBody>
      </p:sp>
    </p:spTree>
    <p:extLst>
      <p:ext uri="{BB962C8B-B14F-4D97-AF65-F5344CB8AC3E}">
        <p14:creationId xmlns:p14="http://schemas.microsoft.com/office/powerpoint/2010/main" val="162555125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914400" y="512064"/>
            <a:ext cx="7772400" cy="1548784"/>
          </a:xfrm>
        </p:spPr>
        <p:txBody>
          <a:bodyPr/>
          <a:lstStyle/>
          <a:p>
            <a:r>
              <a:rPr lang="pl-PL" dirty="0" err="1" smtClean="0"/>
              <a:t>CosmosDB</a:t>
            </a:r>
            <a:r>
              <a:rPr lang="pl-PL" dirty="0" smtClean="0"/>
              <a:t> – </a:t>
            </a:r>
            <a:r>
              <a:rPr lang="pl-PL" dirty="0"/>
              <a:t>data explorer</a:t>
            </a:r>
            <a:br>
              <a:rPr lang="pl-PL" dirty="0"/>
            </a:br>
            <a:r>
              <a:rPr lang="pl-PL" sz="2400" dirty="0">
                <a:hlinkClick r:id="rId2"/>
              </a:rPr>
              <a:t>https://</a:t>
            </a:r>
            <a:r>
              <a:rPr lang="pl-PL" sz="2400" dirty="0" smtClean="0">
                <a:hlinkClick r:id="rId2"/>
              </a:rPr>
              <a:t>docs.microsoft.com/en-us/azure/cosmos-db/create-sql-api-dotnet#add-a-collection</a:t>
            </a:r>
            <a:r>
              <a:rPr lang="pl-PL" sz="2400" dirty="0" smtClean="0"/>
              <a:t/>
            </a:r>
            <a:br>
              <a:rPr lang="pl-PL" sz="2400" dirty="0" smtClean="0"/>
            </a:br>
            <a:endParaRPr lang="en-US" sz="2400" dirty="0"/>
          </a:p>
        </p:txBody>
      </p:sp>
      <p:sp>
        <p:nvSpPr>
          <p:cNvPr id="4" name="Symbol zastępczy numeru slajdu 3"/>
          <p:cNvSpPr>
            <a:spLocks noGrp="1"/>
          </p:cNvSpPr>
          <p:nvPr>
            <p:ph type="sldNum" sz="quarter" idx="12"/>
          </p:nvPr>
        </p:nvSpPr>
        <p:spPr/>
        <p:txBody>
          <a:bodyPr/>
          <a:lstStyle/>
          <a:p>
            <a:fld id="{6423116A-B10C-477B-8811-FFEE860C59BA}" type="slidenum">
              <a:rPr lang="en-US" smtClean="0"/>
              <a:t>63</a:t>
            </a:fld>
            <a:endParaRPr lang="en-US"/>
          </a:p>
        </p:txBody>
      </p:sp>
      <p:pic>
        <p:nvPicPr>
          <p:cNvPr id="409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31640" y="2132856"/>
            <a:ext cx="6446722" cy="4376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733995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Kwerendy w </a:t>
            </a:r>
            <a:r>
              <a:rPr lang="pl-PL" dirty="0" err="1" smtClean="0"/>
              <a:t>CosmosDB</a:t>
            </a:r>
            <a:r>
              <a:rPr lang="pl-PL" dirty="0"/>
              <a:t/>
            </a:r>
            <a:br>
              <a:rPr lang="pl-PL" dirty="0"/>
            </a:br>
            <a:r>
              <a:rPr lang="pl-PL" sz="1800" dirty="0">
                <a:hlinkClick r:id="rId2"/>
              </a:rPr>
              <a:t>https://</a:t>
            </a:r>
            <a:r>
              <a:rPr lang="pl-PL" sz="1800" dirty="0" smtClean="0">
                <a:hlinkClick r:id="rId2"/>
              </a:rPr>
              <a:t>docs.microsoft.com/en-us/azure/cosmos-db/sql-api-sql-query</a:t>
            </a:r>
            <a:endParaRPr lang="en-US" sz="1800" dirty="0"/>
          </a:p>
        </p:txBody>
      </p:sp>
      <p:sp>
        <p:nvSpPr>
          <p:cNvPr id="3" name="Symbol zastępczy zawartości 2"/>
          <p:cNvSpPr>
            <a:spLocks noGrp="1"/>
          </p:cNvSpPr>
          <p:nvPr>
            <p:ph idx="1"/>
          </p:nvPr>
        </p:nvSpPr>
        <p:spPr/>
        <p:txBody>
          <a:bodyPr>
            <a:normAutofit fontScale="40000" lnSpcReduction="20000"/>
          </a:bodyPr>
          <a:lstStyle/>
          <a:p>
            <a:pPr marL="68580" indent="0">
              <a:buNone/>
            </a:pPr>
            <a:r>
              <a:rPr lang="pl-PL" dirty="0" smtClean="0"/>
              <a:t>Zawartość całej kolekcji</a:t>
            </a:r>
          </a:p>
          <a:p>
            <a:pPr marL="68580" indent="0">
              <a:buNone/>
            </a:pPr>
            <a:r>
              <a:rPr lang="en-US" dirty="0" smtClean="0">
                <a:solidFill>
                  <a:srgbClr val="00B050"/>
                </a:solidFill>
              </a:rPr>
              <a:t>SELECT </a:t>
            </a:r>
            <a:r>
              <a:rPr lang="en-US" dirty="0">
                <a:solidFill>
                  <a:srgbClr val="00B050"/>
                </a:solidFill>
              </a:rPr>
              <a:t>* FROM </a:t>
            </a:r>
            <a:r>
              <a:rPr lang="en-US" dirty="0" smtClean="0">
                <a:solidFill>
                  <a:srgbClr val="00B050"/>
                </a:solidFill>
              </a:rPr>
              <a:t>c</a:t>
            </a:r>
            <a:endParaRPr lang="pl-PL" dirty="0" smtClean="0">
              <a:solidFill>
                <a:srgbClr val="00B050"/>
              </a:solidFill>
            </a:endParaRPr>
          </a:p>
          <a:p>
            <a:pPr marL="68580" indent="0">
              <a:buNone/>
            </a:pPr>
            <a:r>
              <a:rPr lang="pl-PL" dirty="0" smtClean="0"/>
              <a:t>Prosty  filtr po polu </a:t>
            </a:r>
            <a:r>
              <a:rPr lang="pl-PL" dirty="0" err="1" smtClean="0"/>
              <a:t>category</a:t>
            </a:r>
            <a:endParaRPr lang="pl-PL" dirty="0" smtClean="0"/>
          </a:p>
          <a:p>
            <a:pPr marL="68580" indent="0">
              <a:buNone/>
            </a:pPr>
            <a:r>
              <a:rPr lang="en-US" dirty="0">
                <a:solidFill>
                  <a:srgbClr val="00B050"/>
                </a:solidFill>
              </a:rPr>
              <a:t>SELECT * FROM c </a:t>
            </a:r>
          </a:p>
          <a:p>
            <a:pPr marL="68580" indent="0">
              <a:buNone/>
            </a:pPr>
            <a:r>
              <a:rPr lang="en-US" dirty="0">
                <a:solidFill>
                  <a:srgbClr val="00B050"/>
                </a:solidFill>
              </a:rPr>
              <a:t>where </a:t>
            </a:r>
            <a:r>
              <a:rPr lang="en-US" dirty="0" err="1">
                <a:solidFill>
                  <a:srgbClr val="00B050"/>
                </a:solidFill>
              </a:rPr>
              <a:t>c.category</a:t>
            </a:r>
            <a:r>
              <a:rPr lang="en-US" dirty="0">
                <a:solidFill>
                  <a:srgbClr val="00B050"/>
                </a:solidFill>
              </a:rPr>
              <a:t>="Local </a:t>
            </a:r>
            <a:r>
              <a:rPr lang="en-US" dirty="0" smtClean="0">
                <a:solidFill>
                  <a:srgbClr val="00B050"/>
                </a:solidFill>
              </a:rPr>
              <a:t>Test„</a:t>
            </a:r>
            <a:endParaRPr lang="pl-PL" dirty="0" smtClean="0">
              <a:solidFill>
                <a:srgbClr val="00B050"/>
              </a:solidFill>
            </a:endParaRPr>
          </a:p>
          <a:p>
            <a:pPr marL="68580" indent="0">
              <a:buNone/>
            </a:pPr>
            <a:r>
              <a:rPr lang="en-US" dirty="0">
                <a:solidFill>
                  <a:srgbClr val="FFFF00"/>
                </a:solidFill>
              </a:rPr>
              <a:t>[</a:t>
            </a:r>
          </a:p>
          <a:p>
            <a:pPr marL="68580" indent="0">
              <a:buNone/>
            </a:pPr>
            <a:r>
              <a:rPr lang="en-US" dirty="0">
                <a:solidFill>
                  <a:srgbClr val="FFFF00"/>
                </a:solidFill>
              </a:rPr>
              <a:t>{</a:t>
            </a:r>
          </a:p>
          <a:p>
            <a:pPr marL="68580" indent="0">
              <a:buNone/>
            </a:pPr>
            <a:r>
              <a:rPr lang="en-US" dirty="0">
                <a:solidFill>
                  <a:srgbClr val="FFFF00"/>
                </a:solidFill>
              </a:rPr>
              <a:t>"_attachments": "attachments/",</a:t>
            </a:r>
          </a:p>
          <a:p>
            <a:pPr marL="68580" indent="0">
              <a:buNone/>
            </a:pPr>
            <a:r>
              <a:rPr lang="en-US" dirty="0">
                <a:solidFill>
                  <a:srgbClr val="FFFF00"/>
                </a:solidFill>
              </a:rPr>
              <a:t>"_rid": "</a:t>
            </a:r>
            <a:r>
              <a:rPr lang="en-US" dirty="0" err="1">
                <a:solidFill>
                  <a:srgbClr val="FFFF00"/>
                </a:solidFill>
              </a:rPr>
              <a:t>PRlpAN+FOAAFAAAAAAAAAA</a:t>
            </a:r>
            <a:r>
              <a:rPr lang="en-US" dirty="0">
                <a:solidFill>
                  <a:srgbClr val="FFFF00"/>
                </a:solidFill>
              </a:rPr>
              <a:t>==",</a:t>
            </a:r>
          </a:p>
          <a:p>
            <a:pPr marL="68580" indent="0">
              <a:buNone/>
            </a:pPr>
            <a:r>
              <a:rPr lang="en-US" dirty="0">
                <a:solidFill>
                  <a:srgbClr val="FFFF00"/>
                </a:solidFill>
              </a:rPr>
              <a:t>"</a:t>
            </a:r>
            <a:r>
              <a:rPr lang="en-US" dirty="0" err="1">
                <a:solidFill>
                  <a:srgbClr val="FFFF00"/>
                </a:solidFill>
              </a:rPr>
              <a:t>entityType</a:t>
            </a:r>
            <a:r>
              <a:rPr lang="en-US" dirty="0">
                <a:solidFill>
                  <a:srgbClr val="FFFF00"/>
                </a:solidFill>
              </a:rPr>
              <a:t>": "</a:t>
            </a:r>
            <a:r>
              <a:rPr lang="en-US" dirty="0" err="1">
                <a:solidFill>
                  <a:srgbClr val="FFFF00"/>
                </a:solidFill>
              </a:rPr>
              <a:t>todoItem</a:t>
            </a:r>
            <a:r>
              <a:rPr lang="en-US" dirty="0">
                <a:solidFill>
                  <a:srgbClr val="FFFF00"/>
                </a:solidFill>
              </a:rPr>
              <a:t>",</a:t>
            </a:r>
          </a:p>
          <a:p>
            <a:pPr marL="68580" indent="0">
              <a:buNone/>
            </a:pPr>
            <a:r>
              <a:rPr lang="en-US" dirty="0">
                <a:solidFill>
                  <a:srgbClr val="FFFF00"/>
                </a:solidFill>
              </a:rPr>
              <a:t>"name": "My first example: Java and </a:t>
            </a:r>
            <a:r>
              <a:rPr lang="en-US" dirty="0" err="1">
                <a:solidFill>
                  <a:srgbClr val="FFFF00"/>
                </a:solidFill>
              </a:rPr>
              <a:t>CosmosDB</a:t>
            </a:r>
            <a:r>
              <a:rPr lang="en-US" dirty="0">
                <a:solidFill>
                  <a:srgbClr val="FFFF00"/>
                </a:solidFill>
              </a:rPr>
              <a:t>",</a:t>
            </a:r>
          </a:p>
          <a:p>
            <a:pPr marL="68580" indent="0">
              <a:buNone/>
            </a:pPr>
            <a:r>
              <a:rPr lang="en-US" dirty="0">
                <a:solidFill>
                  <a:srgbClr val="FFFF00"/>
                </a:solidFill>
              </a:rPr>
              <a:t>"id": "ae3966a5-f6fb-41cd-b703-9d2be2a5d4ec",</a:t>
            </a:r>
          </a:p>
          <a:p>
            <a:pPr marL="68580" indent="0">
              <a:buNone/>
            </a:pPr>
            <a:r>
              <a:rPr lang="en-US" dirty="0">
                <a:solidFill>
                  <a:srgbClr val="FFFF00"/>
                </a:solidFill>
              </a:rPr>
              <a:t>"_self": "</a:t>
            </a:r>
            <a:r>
              <a:rPr lang="en-US" dirty="0" err="1">
                <a:solidFill>
                  <a:srgbClr val="FFFF00"/>
                </a:solidFill>
              </a:rPr>
              <a:t>dbs</a:t>
            </a:r>
            <a:r>
              <a:rPr lang="en-US" dirty="0">
                <a:solidFill>
                  <a:srgbClr val="FFFF00"/>
                </a:solidFill>
              </a:rPr>
              <a:t>/</a:t>
            </a:r>
            <a:r>
              <a:rPr lang="en-US" dirty="0" err="1">
                <a:solidFill>
                  <a:srgbClr val="FFFF00"/>
                </a:solidFill>
              </a:rPr>
              <a:t>PRlpAA</a:t>
            </a:r>
            <a:r>
              <a:rPr lang="en-US" dirty="0">
                <a:solidFill>
                  <a:srgbClr val="FFFF00"/>
                </a:solidFill>
              </a:rPr>
              <a:t>==/</a:t>
            </a:r>
            <a:r>
              <a:rPr lang="en-US" dirty="0" err="1">
                <a:solidFill>
                  <a:srgbClr val="FFFF00"/>
                </a:solidFill>
              </a:rPr>
              <a:t>colls</a:t>
            </a:r>
            <a:r>
              <a:rPr lang="en-US" dirty="0">
                <a:solidFill>
                  <a:srgbClr val="FFFF00"/>
                </a:solidFill>
              </a:rPr>
              <a:t>/</a:t>
            </a:r>
            <a:r>
              <a:rPr lang="en-US" dirty="0" err="1">
                <a:solidFill>
                  <a:srgbClr val="FFFF00"/>
                </a:solidFill>
              </a:rPr>
              <a:t>PRlpAN+FOAA</a:t>
            </a:r>
            <a:r>
              <a:rPr lang="en-US" dirty="0">
                <a:solidFill>
                  <a:srgbClr val="FFFF00"/>
                </a:solidFill>
              </a:rPr>
              <a:t>=/docs/</a:t>
            </a:r>
            <a:r>
              <a:rPr lang="en-US" dirty="0" err="1">
                <a:solidFill>
                  <a:srgbClr val="FFFF00"/>
                </a:solidFill>
              </a:rPr>
              <a:t>PRlpAN+FOAAFAAAAAAAAAA</a:t>
            </a:r>
            <a:r>
              <a:rPr lang="en-US" dirty="0">
                <a:solidFill>
                  <a:srgbClr val="FFFF00"/>
                </a:solidFill>
              </a:rPr>
              <a:t>==/",</a:t>
            </a:r>
          </a:p>
          <a:p>
            <a:pPr marL="68580" indent="0">
              <a:buNone/>
            </a:pPr>
            <a:r>
              <a:rPr lang="en-US" dirty="0">
                <a:solidFill>
                  <a:srgbClr val="FFFF00"/>
                </a:solidFill>
              </a:rPr>
              <a:t>"category": "</a:t>
            </a:r>
            <a:r>
              <a:rPr lang="en-US" dirty="0" err="1">
                <a:solidFill>
                  <a:srgbClr val="FFFF00"/>
                </a:solidFill>
              </a:rPr>
              <a:t>LocalTest</a:t>
            </a:r>
            <a:r>
              <a:rPr lang="en-US" dirty="0">
                <a:solidFill>
                  <a:srgbClr val="FFFF00"/>
                </a:solidFill>
              </a:rPr>
              <a:t>",</a:t>
            </a:r>
          </a:p>
          <a:p>
            <a:pPr marL="68580" indent="0">
              <a:buNone/>
            </a:pPr>
            <a:r>
              <a:rPr lang="en-US" dirty="0">
                <a:solidFill>
                  <a:srgbClr val="FFFF00"/>
                </a:solidFill>
              </a:rPr>
              <a:t>"complete": true,</a:t>
            </a:r>
          </a:p>
          <a:p>
            <a:pPr marL="68580" indent="0">
              <a:buNone/>
            </a:pPr>
            <a:r>
              <a:rPr lang="en-US" dirty="0">
                <a:solidFill>
                  <a:srgbClr val="FFFF00"/>
                </a:solidFill>
              </a:rPr>
              <a:t>"_</a:t>
            </a:r>
            <a:r>
              <a:rPr lang="en-US" dirty="0" err="1">
                <a:solidFill>
                  <a:srgbClr val="FFFF00"/>
                </a:solidFill>
              </a:rPr>
              <a:t>etag</a:t>
            </a:r>
            <a:r>
              <a:rPr lang="en-US" dirty="0">
                <a:solidFill>
                  <a:srgbClr val="FFFF00"/>
                </a:solidFill>
              </a:rPr>
              <a:t>": "\"0d00595b-0000-0000-0000-5ac1ae170000\"",</a:t>
            </a:r>
          </a:p>
          <a:p>
            <a:pPr marL="68580" indent="0">
              <a:buNone/>
            </a:pPr>
            <a:r>
              <a:rPr lang="en-US" dirty="0">
                <a:solidFill>
                  <a:srgbClr val="FFFF00"/>
                </a:solidFill>
              </a:rPr>
              <a:t>"_</a:t>
            </a:r>
            <a:r>
              <a:rPr lang="en-US" dirty="0" err="1">
                <a:solidFill>
                  <a:srgbClr val="FFFF00"/>
                </a:solidFill>
              </a:rPr>
              <a:t>ts</a:t>
            </a:r>
            <a:r>
              <a:rPr lang="en-US" dirty="0">
                <a:solidFill>
                  <a:srgbClr val="FFFF00"/>
                </a:solidFill>
              </a:rPr>
              <a:t>": 1522642455</a:t>
            </a:r>
          </a:p>
          <a:p>
            <a:pPr marL="68580" indent="0">
              <a:buNone/>
            </a:pPr>
            <a:r>
              <a:rPr lang="en-US" dirty="0">
                <a:solidFill>
                  <a:srgbClr val="FFFF00"/>
                </a:solidFill>
              </a:rPr>
              <a:t>}</a:t>
            </a:r>
          </a:p>
          <a:p>
            <a:pPr marL="68580" indent="0">
              <a:buNone/>
            </a:pPr>
            <a:r>
              <a:rPr lang="en-US" dirty="0">
                <a:solidFill>
                  <a:srgbClr val="FFFF00"/>
                </a:solidFill>
              </a:rPr>
              <a:t>]</a:t>
            </a:r>
          </a:p>
          <a:p>
            <a:pPr marL="68580" indent="0">
              <a:buNone/>
            </a:pPr>
            <a:endParaRPr lang="en-US" dirty="0"/>
          </a:p>
          <a:p>
            <a:endParaRPr lang="en-US" dirty="0"/>
          </a:p>
        </p:txBody>
      </p:sp>
      <p:sp>
        <p:nvSpPr>
          <p:cNvPr id="4" name="Symbol zastępczy numeru slajdu 3"/>
          <p:cNvSpPr>
            <a:spLocks noGrp="1"/>
          </p:cNvSpPr>
          <p:nvPr>
            <p:ph type="sldNum" sz="quarter" idx="12"/>
          </p:nvPr>
        </p:nvSpPr>
        <p:spPr/>
        <p:txBody>
          <a:bodyPr/>
          <a:lstStyle/>
          <a:p>
            <a:fld id="{6423116A-B10C-477B-8811-FFEE860C59BA}" type="slidenum">
              <a:rPr lang="en-US" smtClean="0"/>
              <a:t>64</a:t>
            </a:fld>
            <a:endParaRPr lang="en-US"/>
          </a:p>
        </p:txBody>
      </p:sp>
    </p:spTree>
    <p:extLst>
      <p:ext uri="{BB962C8B-B14F-4D97-AF65-F5344CB8AC3E}">
        <p14:creationId xmlns:p14="http://schemas.microsoft.com/office/powerpoint/2010/main" val="88649028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914400" y="512064"/>
            <a:ext cx="7772400" cy="1188744"/>
          </a:xfrm>
        </p:spPr>
        <p:txBody>
          <a:bodyPr/>
          <a:lstStyle/>
          <a:p>
            <a:r>
              <a:rPr lang="en-US" dirty="0" smtClean="0"/>
              <a:t>Web </a:t>
            </a:r>
            <a:r>
              <a:rPr lang="en-US" dirty="0"/>
              <a:t>App for </a:t>
            </a:r>
            <a:r>
              <a:rPr lang="en-US" dirty="0" smtClean="0"/>
              <a:t>Containers</a:t>
            </a:r>
            <a:r>
              <a:rPr lang="pl-PL" dirty="0"/>
              <a:t/>
            </a:r>
            <a:br>
              <a:rPr lang="pl-PL" dirty="0"/>
            </a:br>
            <a:r>
              <a:rPr lang="pl-PL" sz="1600" dirty="0">
                <a:hlinkClick r:id="rId2"/>
              </a:rPr>
              <a:t>https://</a:t>
            </a:r>
            <a:r>
              <a:rPr lang="pl-PL" sz="1600" dirty="0" smtClean="0">
                <a:hlinkClick r:id="rId2"/>
              </a:rPr>
              <a:t>docs.microsoft.com/pl-pl/azure/app-service/containers/quickstart-docker-go</a:t>
            </a:r>
            <a:r>
              <a:rPr lang="pl-PL" sz="1600" dirty="0" smtClean="0"/>
              <a:t/>
            </a:r>
            <a:br>
              <a:rPr lang="pl-PL" sz="1600" dirty="0" smtClean="0"/>
            </a:br>
            <a:r>
              <a:rPr lang="en-US" b="1" dirty="0"/>
              <a:t/>
            </a:r>
            <a:br>
              <a:rPr lang="en-US" b="1" dirty="0"/>
            </a:br>
            <a:r>
              <a:rPr lang="pl-PL" dirty="0" smtClean="0"/>
              <a:t/>
            </a:r>
            <a:br>
              <a:rPr lang="pl-PL" dirty="0" smtClean="0"/>
            </a:br>
            <a:endParaRPr lang="en-US" dirty="0"/>
          </a:p>
        </p:txBody>
      </p:sp>
      <p:sp>
        <p:nvSpPr>
          <p:cNvPr id="3" name="Symbol zastępczy zawartości 2"/>
          <p:cNvSpPr>
            <a:spLocks noGrp="1"/>
          </p:cNvSpPr>
          <p:nvPr>
            <p:ph idx="1"/>
          </p:nvPr>
        </p:nvSpPr>
        <p:spPr/>
        <p:txBody>
          <a:bodyPr/>
          <a:lstStyle/>
          <a:p>
            <a:r>
              <a:rPr lang="pl-PL" dirty="0" smtClean="0"/>
              <a:t>Przykład </a:t>
            </a:r>
            <a:r>
              <a:rPr lang="pl-PL" dirty="0" err="1" smtClean="0"/>
              <a:t>Wordpressa</a:t>
            </a:r>
            <a:endParaRPr lang="pl-PL" dirty="0" smtClean="0"/>
          </a:p>
          <a:p>
            <a:pPr marL="68580" indent="0">
              <a:buNone/>
            </a:pPr>
            <a:r>
              <a:rPr lang="en-US" sz="1600" dirty="0">
                <a:hlinkClick r:id="rId3"/>
              </a:rPr>
              <a:t>https://</a:t>
            </a:r>
            <a:r>
              <a:rPr lang="en-US" sz="1600" dirty="0" smtClean="0">
                <a:hlinkClick r:id="rId3"/>
              </a:rPr>
              <a:t>github.com/djkormo/azurewordpress</a:t>
            </a:r>
            <a:endParaRPr lang="pl-PL" sz="1600" dirty="0" smtClean="0"/>
          </a:p>
          <a:p>
            <a:pPr marL="68580" indent="0">
              <a:buNone/>
            </a:pPr>
            <a:r>
              <a:rPr lang="en-US" sz="1800" dirty="0" err="1">
                <a:solidFill>
                  <a:srgbClr val="FFFF00"/>
                </a:solidFill>
                <a:latin typeface="Courier New" panose="02070309020205020404" pitchFamily="49" charset="0"/>
                <a:cs typeface="Courier New" panose="02070309020205020404" pitchFamily="49" charset="0"/>
              </a:rPr>
              <a:t>docker</a:t>
            </a:r>
            <a:r>
              <a:rPr lang="en-US" sz="1800" dirty="0">
                <a:solidFill>
                  <a:srgbClr val="FFFF00"/>
                </a:solidFill>
                <a:latin typeface="Courier New" panose="02070309020205020404" pitchFamily="49" charset="0"/>
                <a:cs typeface="Courier New" panose="02070309020205020404" pitchFamily="49" charset="0"/>
              </a:rPr>
              <a:t> run -it -p 80:80 -p 443:443 --name </a:t>
            </a:r>
            <a:r>
              <a:rPr lang="en-US" sz="1800" dirty="0" err="1">
                <a:solidFill>
                  <a:srgbClr val="FFFF00"/>
                </a:solidFill>
                <a:latin typeface="Courier New" panose="02070309020205020404" pitchFamily="49" charset="0"/>
                <a:cs typeface="Courier New" panose="02070309020205020404" pitchFamily="49" charset="0"/>
              </a:rPr>
              <a:t>wordpress</a:t>
            </a:r>
            <a:r>
              <a:rPr lang="en-US" sz="1800" dirty="0">
                <a:solidFill>
                  <a:srgbClr val="FFFF00"/>
                </a:solidFill>
                <a:latin typeface="Courier New" panose="02070309020205020404" pitchFamily="49" charset="0"/>
                <a:cs typeface="Courier New" panose="02070309020205020404" pitchFamily="49" charset="0"/>
              </a:rPr>
              <a:t> \ -e WORDPRESS_DB_USER=</a:t>
            </a:r>
            <a:r>
              <a:rPr lang="en-US" sz="1800" dirty="0" err="1">
                <a:solidFill>
                  <a:srgbClr val="FFFF00"/>
                </a:solidFill>
                <a:latin typeface="Courier New" panose="02070309020205020404" pitchFamily="49" charset="0"/>
                <a:cs typeface="Courier New" panose="02070309020205020404" pitchFamily="49" charset="0"/>
              </a:rPr>
              <a:t>wordpress@myserver</a:t>
            </a:r>
            <a:r>
              <a:rPr lang="en-US" sz="1800" dirty="0">
                <a:solidFill>
                  <a:srgbClr val="FFFF00"/>
                </a:solidFill>
                <a:latin typeface="Courier New" panose="02070309020205020404" pitchFamily="49" charset="0"/>
                <a:cs typeface="Courier New" panose="02070309020205020404" pitchFamily="49" charset="0"/>
              </a:rPr>
              <a:t> \ -e WORDPRESS_DB_PASSWORD=WP-Passw0rd \ </a:t>
            </a:r>
            <a:r>
              <a:rPr lang="en-US" sz="1800" dirty="0" err="1" smtClean="0">
                <a:solidFill>
                  <a:srgbClr val="FFFF00"/>
                </a:solidFill>
                <a:latin typeface="Courier New" panose="02070309020205020404" pitchFamily="49" charset="0"/>
                <a:cs typeface="Courier New" panose="02070309020205020404" pitchFamily="49" charset="0"/>
              </a:rPr>
              <a:t>bartr</a:t>
            </a:r>
            <a:r>
              <a:rPr lang="en-US" sz="1800" dirty="0" smtClean="0">
                <a:solidFill>
                  <a:srgbClr val="FFFF00"/>
                </a:solidFill>
                <a:latin typeface="Courier New" panose="02070309020205020404" pitchFamily="49" charset="0"/>
                <a:cs typeface="Courier New" panose="02070309020205020404" pitchFamily="49" charset="0"/>
              </a:rPr>
              <a:t>/apache-</a:t>
            </a:r>
            <a:r>
              <a:rPr lang="en-US" sz="1800" dirty="0" err="1" smtClean="0">
                <a:solidFill>
                  <a:srgbClr val="FFFF00"/>
                </a:solidFill>
                <a:latin typeface="Courier New" panose="02070309020205020404" pitchFamily="49" charset="0"/>
                <a:cs typeface="Courier New" panose="02070309020205020404" pitchFamily="49" charset="0"/>
              </a:rPr>
              <a:t>wordpress</a:t>
            </a:r>
            <a:endParaRPr lang="pl-PL" sz="1800" dirty="0">
              <a:solidFill>
                <a:srgbClr val="FFFF00"/>
              </a:solidFill>
              <a:latin typeface="Courier New" panose="02070309020205020404" pitchFamily="49" charset="0"/>
              <a:cs typeface="Courier New" panose="02070309020205020404" pitchFamily="49" charset="0"/>
            </a:endParaRPr>
          </a:p>
          <a:p>
            <a:endParaRPr lang="en-US" sz="1600" dirty="0"/>
          </a:p>
        </p:txBody>
      </p:sp>
      <p:sp>
        <p:nvSpPr>
          <p:cNvPr id="4" name="Symbol zastępczy numeru slajdu 3"/>
          <p:cNvSpPr>
            <a:spLocks noGrp="1"/>
          </p:cNvSpPr>
          <p:nvPr>
            <p:ph type="sldNum" sz="quarter" idx="12"/>
          </p:nvPr>
        </p:nvSpPr>
        <p:spPr/>
        <p:txBody>
          <a:bodyPr/>
          <a:lstStyle/>
          <a:p>
            <a:fld id="{6423116A-B10C-477B-8811-FFEE860C59BA}" type="slidenum">
              <a:rPr lang="en-US" smtClean="0"/>
              <a:t>65</a:t>
            </a:fld>
            <a:endParaRPr lang="en-US"/>
          </a:p>
        </p:txBody>
      </p:sp>
    </p:spTree>
    <p:extLst>
      <p:ext uri="{BB962C8B-B14F-4D97-AF65-F5344CB8AC3E}">
        <p14:creationId xmlns:p14="http://schemas.microsoft.com/office/powerpoint/2010/main" val="346889237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696294"/>
            <a:ext cx="7416824" cy="25673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ytuł 1"/>
          <p:cNvSpPr>
            <a:spLocks noGrp="1"/>
          </p:cNvSpPr>
          <p:nvPr>
            <p:ph type="title"/>
          </p:nvPr>
        </p:nvSpPr>
        <p:spPr/>
        <p:txBody>
          <a:bodyPr/>
          <a:lstStyle/>
          <a:p>
            <a:r>
              <a:rPr lang="pl-PL" dirty="0" err="1" smtClean="0"/>
              <a:t>Wordpress</a:t>
            </a:r>
            <a:r>
              <a:rPr lang="pl-PL" dirty="0" smtClean="0"/>
              <a:t> w </a:t>
            </a:r>
            <a:r>
              <a:rPr lang="pl-PL" dirty="0" err="1" smtClean="0"/>
              <a:t>Dockerze</a:t>
            </a:r>
            <a:endParaRPr lang="en-US" dirty="0"/>
          </a:p>
        </p:txBody>
      </p:sp>
      <p:sp>
        <p:nvSpPr>
          <p:cNvPr id="3" name="Symbol zastępczy zawartości 2"/>
          <p:cNvSpPr>
            <a:spLocks noGrp="1"/>
          </p:cNvSpPr>
          <p:nvPr>
            <p:ph idx="1"/>
          </p:nvPr>
        </p:nvSpPr>
        <p:spPr>
          <a:xfrm>
            <a:off x="971600" y="1268760"/>
            <a:ext cx="7772400" cy="3024336"/>
          </a:xfrm>
        </p:spPr>
        <p:txBody>
          <a:bodyPr>
            <a:normAutofit/>
          </a:bodyPr>
          <a:lstStyle/>
          <a:p>
            <a:pPr marL="68580" indent="0">
              <a:buNone/>
            </a:pPr>
            <a:r>
              <a:rPr lang="pl-PL" sz="2400" dirty="0" smtClean="0"/>
              <a:t>Wykorzystanie  gotowego </a:t>
            </a:r>
            <a:r>
              <a:rPr lang="pl-PL" sz="2400" dirty="0"/>
              <a:t>obrazu </a:t>
            </a:r>
            <a:r>
              <a:rPr lang="pl-PL" sz="2400" dirty="0" smtClean="0"/>
              <a:t>kontenera z Docker Huba</a:t>
            </a:r>
          </a:p>
          <a:p>
            <a:pPr marL="68580" indent="0" algn="ctr">
              <a:buNone/>
            </a:pPr>
            <a:r>
              <a:rPr lang="pl-PL" sz="2400" dirty="0" smtClean="0">
                <a:solidFill>
                  <a:srgbClr val="FFFF00"/>
                </a:solidFill>
              </a:rPr>
              <a:t> </a:t>
            </a:r>
            <a:r>
              <a:rPr lang="pl-PL" sz="2400" dirty="0" err="1">
                <a:solidFill>
                  <a:srgbClr val="FFFF00"/>
                </a:solidFill>
              </a:rPr>
              <a:t>bartr</a:t>
            </a:r>
            <a:r>
              <a:rPr lang="pl-PL" sz="2400" dirty="0">
                <a:solidFill>
                  <a:srgbClr val="FFFF00"/>
                </a:solidFill>
              </a:rPr>
              <a:t>/</a:t>
            </a:r>
            <a:r>
              <a:rPr lang="pl-PL" sz="2400" dirty="0" err="1">
                <a:solidFill>
                  <a:srgbClr val="FFFF00"/>
                </a:solidFill>
              </a:rPr>
              <a:t>apache-wordpress</a:t>
            </a:r>
            <a:endParaRPr lang="pl-PL" sz="2400" dirty="0" smtClean="0">
              <a:solidFill>
                <a:srgbClr val="FFFF00"/>
              </a:solidFill>
            </a:endParaRPr>
          </a:p>
        </p:txBody>
      </p:sp>
      <p:sp>
        <p:nvSpPr>
          <p:cNvPr id="4" name="Symbol zastępczy numeru slajdu 3"/>
          <p:cNvSpPr>
            <a:spLocks noGrp="1"/>
          </p:cNvSpPr>
          <p:nvPr>
            <p:ph type="sldNum" sz="quarter" idx="12"/>
          </p:nvPr>
        </p:nvSpPr>
        <p:spPr/>
        <p:txBody>
          <a:bodyPr/>
          <a:lstStyle/>
          <a:p>
            <a:fld id="{6423116A-B10C-477B-8811-FFEE860C59BA}" type="slidenum">
              <a:rPr lang="en-US" smtClean="0"/>
              <a:t>66</a:t>
            </a:fld>
            <a:endParaRPr lang="en-US"/>
          </a:p>
        </p:txBody>
      </p:sp>
      <p:sp>
        <p:nvSpPr>
          <p:cNvPr id="5" name="pole tekstowe 4"/>
          <p:cNvSpPr txBox="1"/>
          <p:nvPr/>
        </p:nvSpPr>
        <p:spPr>
          <a:xfrm>
            <a:off x="1248178" y="4293096"/>
            <a:ext cx="4111062" cy="369332"/>
          </a:xfrm>
          <a:prstGeom prst="rect">
            <a:avLst/>
          </a:prstGeom>
          <a:noFill/>
        </p:spPr>
        <p:txBody>
          <a:bodyPr wrap="none" rtlCol="0">
            <a:spAutoFit/>
          </a:bodyPr>
          <a:lstStyle/>
          <a:p>
            <a:r>
              <a:rPr lang="pl-PL" dirty="0" smtClean="0"/>
              <a:t>Konfiguracja zmiennych środowiskowych</a:t>
            </a:r>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195" y="4643620"/>
            <a:ext cx="7867650"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8825468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914400" y="512064"/>
            <a:ext cx="7772400" cy="1260752"/>
          </a:xfrm>
        </p:spPr>
        <p:txBody>
          <a:bodyPr/>
          <a:lstStyle/>
          <a:p>
            <a:r>
              <a:rPr lang="pl-PL" dirty="0" err="1" smtClean="0"/>
              <a:t>Wordpress</a:t>
            </a:r>
            <a:r>
              <a:rPr lang="pl-PL" dirty="0" smtClean="0"/>
              <a:t> z kontenera uruchomiony (!)</a:t>
            </a:r>
            <a:endParaRPr lang="en-US" dirty="0"/>
          </a:p>
        </p:txBody>
      </p:sp>
      <p:sp>
        <p:nvSpPr>
          <p:cNvPr id="4" name="Symbol zastępczy numeru slajdu 3"/>
          <p:cNvSpPr>
            <a:spLocks noGrp="1"/>
          </p:cNvSpPr>
          <p:nvPr>
            <p:ph type="sldNum" sz="quarter" idx="12"/>
          </p:nvPr>
        </p:nvSpPr>
        <p:spPr/>
        <p:txBody>
          <a:bodyPr/>
          <a:lstStyle/>
          <a:p>
            <a:fld id="{6423116A-B10C-477B-8811-FFEE860C59BA}" type="slidenum">
              <a:rPr lang="en-US" smtClean="0"/>
              <a:t>67</a:t>
            </a:fld>
            <a:endParaRPr lang="en-US"/>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43187" y="1884362"/>
            <a:ext cx="4314825" cy="4371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232152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smtClean="0"/>
              <a:t>Q&amp;A</a:t>
            </a:r>
            <a:endParaRPr lang="en-US" dirty="0"/>
          </a:p>
        </p:txBody>
      </p:sp>
      <p:sp>
        <p:nvSpPr>
          <p:cNvPr id="4" name="Symbol zastępczy zawartości 3"/>
          <p:cNvSpPr>
            <a:spLocks noGrp="1"/>
          </p:cNvSpPr>
          <p:nvPr>
            <p:ph idx="1"/>
          </p:nvPr>
        </p:nvSpPr>
        <p:spPr/>
        <p:txBody>
          <a:bodyPr/>
          <a:lstStyle/>
          <a:p>
            <a:pPr marL="109728" indent="0">
              <a:buNone/>
            </a:pPr>
            <a:r>
              <a:rPr lang="pl-PL" dirty="0" smtClean="0"/>
              <a:t> </a:t>
            </a:r>
            <a:endParaRPr lang="en-US" dirty="0"/>
          </a:p>
        </p:txBody>
      </p:sp>
      <p:sp>
        <p:nvSpPr>
          <p:cNvPr id="5" name="Symbol zastępczy numeru slajdu 4"/>
          <p:cNvSpPr>
            <a:spLocks noGrp="1"/>
          </p:cNvSpPr>
          <p:nvPr>
            <p:ph type="sldNum" sz="quarter" idx="12"/>
          </p:nvPr>
        </p:nvSpPr>
        <p:spPr/>
        <p:txBody>
          <a:bodyPr/>
          <a:lstStyle/>
          <a:p>
            <a:fld id="{6423116A-B10C-477B-8811-FFEE860C59BA}" type="slidenum">
              <a:rPr lang="en-US" smtClean="0"/>
              <a:t>68</a:t>
            </a:fld>
            <a:endParaRPr lang="en-US"/>
          </a:p>
        </p:txBody>
      </p:sp>
      <p:pic>
        <p:nvPicPr>
          <p:cNvPr id="9220" name="Picture 4" descr="Znalezione obrazy dla zapytania pytan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760" y="1700808"/>
            <a:ext cx="6912768" cy="4204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27664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normAutofit/>
          </a:bodyPr>
          <a:lstStyle/>
          <a:p>
            <a:r>
              <a:rPr lang="en-US" dirty="0"/>
              <a:t>http://map.buildazure.com/</a:t>
            </a:r>
          </a:p>
        </p:txBody>
      </p:sp>
      <p:sp>
        <p:nvSpPr>
          <p:cNvPr id="2" name="Symbol zastępczy zawartości 1"/>
          <p:cNvSpPr>
            <a:spLocks noGrp="1"/>
          </p:cNvSpPr>
          <p:nvPr>
            <p:ph idx="1"/>
          </p:nvPr>
        </p:nvSpPr>
        <p:spPr/>
        <p:txBody>
          <a:bodyPr/>
          <a:lstStyle/>
          <a:p>
            <a:endParaRPr lang="en-US"/>
          </a:p>
        </p:txBody>
      </p:sp>
      <p:sp>
        <p:nvSpPr>
          <p:cNvPr id="5" name="Symbol zastępczy numeru slajdu 4"/>
          <p:cNvSpPr>
            <a:spLocks noGrp="1"/>
          </p:cNvSpPr>
          <p:nvPr>
            <p:ph type="sldNum" sz="quarter" idx="12"/>
          </p:nvPr>
        </p:nvSpPr>
        <p:spPr/>
        <p:txBody>
          <a:bodyPr/>
          <a:lstStyle/>
          <a:p>
            <a:fld id="{6423116A-B10C-477B-8811-FFEE860C59BA}" type="slidenum">
              <a:rPr lang="en-US" smtClean="0"/>
              <a:t>7</a:t>
            </a:fld>
            <a:endParaRPr lang="en-US"/>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1628800"/>
            <a:ext cx="7861151" cy="48243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00152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914400" y="512064"/>
            <a:ext cx="7772400" cy="1116736"/>
          </a:xfrm>
        </p:spPr>
        <p:txBody>
          <a:bodyPr/>
          <a:lstStyle/>
          <a:p>
            <a:r>
              <a:rPr lang="pl-PL" sz="3600" dirty="0" smtClean="0"/>
              <a:t>Stan infrastruktury </a:t>
            </a:r>
            <a:r>
              <a:rPr lang="pl-PL" sz="3600" dirty="0" err="1" smtClean="0"/>
              <a:t>Azure</a:t>
            </a:r>
            <a:r>
              <a:rPr lang="pl-PL" sz="3600" dirty="0" smtClean="0"/>
              <a:t> z 2012 roku</a:t>
            </a:r>
            <a:endParaRPr lang="en-US" sz="3600" dirty="0"/>
          </a:p>
        </p:txBody>
      </p:sp>
      <p:sp>
        <p:nvSpPr>
          <p:cNvPr id="4" name="Symbol zastępczy numeru slajdu 3"/>
          <p:cNvSpPr>
            <a:spLocks noGrp="1"/>
          </p:cNvSpPr>
          <p:nvPr>
            <p:ph type="sldNum" sz="quarter" idx="12"/>
          </p:nvPr>
        </p:nvSpPr>
        <p:spPr/>
        <p:txBody>
          <a:bodyPr/>
          <a:lstStyle/>
          <a:p>
            <a:fld id="{6423116A-B10C-477B-8811-FFEE860C59BA}" type="slidenum">
              <a:rPr lang="en-US" smtClean="0"/>
              <a:t>8</a:t>
            </a:fld>
            <a:endParaRPr 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75656" y="1700808"/>
            <a:ext cx="6552728" cy="49145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Błyskawica 4"/>
          <p:cNvSpPr/>
          <p:nvPr/>
        </p:nvSpPr>
        <p:spPr>
          <a:xfrm>
            <a:off x="1744180" y="4777494"/>
            <a:ext cx="360040" cy="827112"/>
          </a:xfrm>
          <a:prstGeom prst="lightningBol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Pierścień 7"/>
          <p:cNvSpPr/>
          <p:nvPr/>
        </p:nvSpPr>
        <p:spPr>
          <a:xfrm>
            <a:off x="1924200" y="5604606"/>
            <a:ext cx="442974" cy="416682"/>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Tree>
    <p:extLst>
      <p:ext uri="{BB962C8B-B14F-4D97-AF65-F5344CB8AC3E}">
        <p14:creationId xmlns:p14="http://schemas.microsoft.com/office/powerpoint/2010/main" val="9597576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normAutofit fontScale="90000"/>
          </a:bodyPr>
          <a:lstStyle/>
          <a:p>
            <a:r>
              <a:rPr lang="pl-PL" dirty="0"/>
              <a:t>T</a:t>
            </a:r>
            <a:r>
              <a:rPr lang="pl-PL" dirty="0" smtClean="0"/>
              <a:t>a mała kropka w przybliżeniu</a:t>
            </a:r>
            <a:endParaRPr lang="en-US" dirty="0"/>
          </a:p>
        </p:txBody>
      </p:sp>
      <p:pic>
        <p:nvPicPr>
          <p:cNvPr id="6" name="Symbol zastępczy zawartości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1979" y="1412777"/>
            <a:ext cx="6310341" cy="4289060"/>
          </a:xfrm>
        </p:spPr>
      </p:pic>
      <p:sp>
        <p:nvSpPr>
          <p:cNvPr id="9" name="Symbol zastępczy numeru slajdu 8"/>
          <p:cNvSpPr>
            <a:spLocks noGrp="1"/>
          </p:cNvSpPr>
          <p:nvPr>
            <p:ph type="sldNum" sz="quarter" idx="12"/>
          </p:nvPr>
        </p:nvSpPr>
        <p:spPr/>
        <p:txBody>
          <a:bodyPr/>
          <a:lstStyle/>
          <a:p>
            <a:fld id="{6423116A-B10C-477B-8811-FFEE860C59BA}" type="slidenum">
              <a:rPr lang="en-US" smtClean="0"/>
              <a:t>9</a:t>
            </a:fld>
            <a:endParaRPr lang="en-US"/>
          </a:p>
        </p:txBody>
      </p:sp>
      <p:sp>
        <p:nvSpPr>
          <p:cNvPr id="7" name="Prostokąt 6"/>
          <p:cNvSpPr/>
          <p:nvPr/>
        </p:nvSpPr>
        <p:spPr>
          <a:xfrm>
            <a:off x="1331640" y="1484784"/>
            <a:ext cx="5832648" cy="369332"/>
          </a:xfrm>
          <a:prstGeom prst="rect">
            <a:avLst/>
          </a:prstGeom>
        </p:spPr>
        <p:txBody>
          <a:bodyPr wrap="square">
            <a:spAutoFit/>
          </a:bodyPr>
          <a:lstStyle/>
          <a:p>
            <a:r>
              <a:rPr lang="it-IT" dirty="0"/>
              <a:t>Microsoft’s data center in San Antonio, Texas</a:t>
            </a:r>
            <a:endParaRPr lang="en-US" dirty="0"/>
          </a:p>
        </p:txBody>
      </p:sp>
    </p:spTree>
    <p:extLst>
      <p:ext uri="{BB962C8B-B14F-4D97-AF65-F5344CB8AC3E}">
        <p14:creationId xmlns:p14="http://schemas.microsoft.com/office/powerpoint/2010/main" val="341465428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ro">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Metro">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Metro</Template>
  <TotalTime>22193</TotalTime>
  <Words>2293</Words>
  <Application>Microsoft Office PowerPoint</Application>
  <PresentationFormat>Pokaz na ekranie (4:3)</PresentationFormat>
  <Paragraphs>474</Paragraphs>
  <Slides>68</Slides>
  <Notes>2</Notes>
  <HiddenSlides>0</HiddenSlides>
  <MMClips>0</MMClips>
  <ScaleCrop>false</ScaleCrop>
  <HeadingPairs>
    <vt:vector size="4" baseType="variant">
      <vt:variant>
        <vt:lpstr>Motyw</vt:lpstr>
      </vt:variant>
      <vt:variant>
        <vt:i4>1</vt:i4>
      </vt:variant>
      <vt:variant>
        <vt:lpstr>Tytuły slajdów</vt:lpstr>
      </vt:variant>
      <vt:variant>
        <vt:i4>68</vt:i4>
      </vt:variant>
    </vt:vector>
  </HeadingPairs>
  <TitlesOfParts>
    <vt:vector size="69" baseType="lpstr">
      <vt:lpstr>Metro</vt:lpstr>
      <vt:lpstr>Paas w Azure </vt:lpstr>
      <vt:lpstr>Kilka słów o mnie.</vt:lpstr>
      <vt:lpstr>Czym jest chmura ?</vt:lpstr>
      <vt:lpstr>Krótka historia czasu w   Azure https://en.wikipedia.org/wiki/Microsoft_Azure</vt:lpstr>
      <vt:lpstr>http://map.buildazure.com/</vt:lpstr>
      <vt:lpstr>Lokalizacja geograficzna az account list-locations</vt:lpstr>
      <vt:lpstr>http://map.buildazure.com/</vt:lpstr>
      <vt:lpstr>Stan infrastruktury Azure z 2012 roku</vt:lpstr>
      <vt:lpstr>Ta mała kropka w przybliżeniu</vt:lpstr>
      <vt:lpstr>Rodzaje chmur Azure podział „polityczny”</vt:lpstr>
      <vt:lpstr>Rodzaje chmur – podział funkcjonalny</vt:lpstr>
      <vt:lpstr>Wykres Gartnera https://blogs.technet.microsoft.com/mkedziora/2014/07/16/co-to-jest-magiczny-kwadrat-gartnera-gartner-magic-quadrant/</vt:lpstr>
      <vt:lpstr>Czym jest PaaS https://www.petri.com/what-is-windows-azure-iaas</vt:lpstr>
      <vt:lpstr>Rozwój usług/rozwój infrastruktury https://medium.com/openwhisk/five-minute-intro-to-open-source-serverless-development-with-openwhisk-328b0ebfa160 </vt:lpstr>
      <vt:lpstr>Jak szybko zmienia się kod Azure  https://azure.microsoft.com/en-in/updates</vt:lpstr>
      <vt:lpstr>App Service https://docs.microsoft.com/en-us/azure/app-service/</vt:lpstr>
      <vt:lpstr>Architektura WebApp Można zacząć tak…</vt:lpstr>
      <vt:lpstr>Architektura WebApp Zrobimy to tak… </vt:lpstr>
      <vt:lpstr>Azure z poziomu command line</vt:lpstr>
      <vt:lpstr>CLI z poziomu Dockera</vt:lpstr>
      <vt:lpstr>Aplikacja www w kilku liniach kodu</vt:lpstr>
      <vt:lpstr>az webapp up –n nazwa</vt:lpstr>
      <vt:lpstr>Plany usług (App Service)</vt:lpstr>
      <vt:lpstr>Zmiana planu usługi</vt:lpstr>
      <vt:lpstr>Prosta aplikacja WWW w php https://docs.microsoft.com/pl-pl/azure/app-service/app-service-web-get-started-php</vt:lpstr>
      <vt:lpstr>WebApp – podstawowe dane</vt:lpstr>
      <vt:lpstr>WebApp – profil publiczny</vt:lpstr>
      <vt:lpstr>WebApp – profil widoczny z Internet Explorer</vt:lpstr>
      <vt:lpstr>WebApp – ustawienia aplikacji</vt:lpstr>
      <vt:lpstr>WebApp – sloty https://docs.microsoft.com/en-us/azure/app-service/scripts/app-service-cli-deploy-staging-environment</vt:lpstr>
      <vt:lpstr>WebApp – integracja z GitHub</vt:lpstr>
      <vt:lpstr>WebApp – praca ze slotami</vt:lpstr>
      <vt:lpstr>WebAPP – KUDU https://blogs.msdn.microsoft.com/benjaminperkins/2017/11/08/how-to-access-kudu-scm-for-an-azure-app-service-environment-ase </vt:lpstr>
      <vt:lpstr>Webjobs https://docs.microsoft.com/pl-pl/azure/app-service/web-sites-create-web-jobs Url aplikacji: https://mywebappphp1234.scm.azurewebsites.net/azurejobs/#/jobs </vt:lpstr>
      <vt:lpstr>WebJob w postaci aplikacji Java https://blogs.msdn.microsoft.com/azureossds/2015/04/28/executing-java-web-jobs-on-azure  </vt:lpstr>
      <vt:lpstr>WebJob – logowanie wywołania</vt:lpstr>
      <vt:lpstr>Webjob w języku Python</vt:lpstr>
      <vt:lpstr>Prosta aplikacja w .NET https://docs.microsoft.com/pl-pl/azure/app-service/app-service-web-tutorial-rest-api </vt:lpstr>
      <vt:lpstr>Prosta aplikacja w .NET</vt:lpstr>
      <vt:lpstr>Prosta aplikacja w .NET uruchomiona lokalnie </vt:lpstr>
      <vt:lpstr>Prosta aplikacja w .NET uruchomiona w chmurze</vt:lpstr>
      <vt:lpstr>Prosta aplikacja WWW w Javie https://docs.microsoft.com/pl-pl/azure/app-service/app-service-web-get-started-java</vt:lpstr>
      <vt:lpstr>Tworzenie aplikacji z poziomu Eclipse</vt:lpstr>
      <vt:lpstr>Wdrażanie aplikacji</vt:lpstr>
      <vt:lpstr>Azure Explorer z poziomu Eclipse</vt:lpstr>
      <vt:lpstr>Bazy danych jako usługa</vt:lpstr>
      <vt:lpstr>Bazy danych jako usługa https://azure.microsoft.com/en-us/blog/announcing-general-availability-of-azure-database-services-for-mysql-and-postgresql/</vt:lpstr>
      <vt:lpstr>App Service for Linux https://azure.microsoft.com/pl-pl/blog/general-availability-of-app-service-on-linux-and-web-app-for-containers </vt:lpstr>
      <vt:lpstr>Konfiguracja zapory w Mysql https://docs.microsoft.com/en-us/azure/mysql/concepts-firewall-rules </vt:lpstr>
      <vt:lpstr>Konfiguracja zapory MySQL https://docs.microsoft.com/en-us/azure/mysql/concepts-firewall-rules </vt:lpstr>
      <vt:lpstr>Mysql – konfiguracja bazy https://docs.microsoft.com/en-us/azure/mysql/quickstart-create-mysql-server-database-using-azure-portal </vt:lpstr>
      <vt:lpstr>App Service</vt:lpstr>
      <vt:lpstr>App service </vt:lpstr>
      <vt:lpstr>Wordpress on Azure (PaaS)</vt:lpstr>
      <vt:lpstr>CosmosDB https://azure.microsoft.com/pl-pl/services/cosmos-db </vt:lpstr>
      <vt:lpstr>Aplikacja Java z CosmosDB https://github.com/MicrosoftDocs/azure-docs/blob/master/articles/cosmos-db/sql-api-java-application.md  </vt:lpstr>
      <vt:lpstr>CosmosDB – konfiguracja  Nowa baza z API = SQL</vt:lpstr>
      <vt:lpstr>Aplikacja Java – oryginalna konfiguracja</vt:lpstr>
      <vt:lpstr>Aplikacja Java – modyfikacja konfiguracji</vt:lpstr>
      <vt:lpstr>Modyfikacja App Service po stronie portalu</vt:lpstr>
      <vt:lpstr>CosmosDB – https://docs.microsoft.com/en-us/azure/cosmos-db/sql-api-resources  </vt:lpstr>
      <vt:lpstr>CosmosDB – przykład rekordu</vt:lpstr>
      <vt:lpstr>CosmosDB – data explorer https://docs.microsoft.com/en-us/azure/cosmos-db/create-sql-api-dotnet#add-a-collection </vt:lpstr>
      <vt:lpstr>Kwerendy w CosmosDB https://docs.microsoft.com/en-us/azure/cosmos-db/sql-api-sql-query</vt:lpstr>
      <vt:lpstr>Web App for Containers https://docs.microsoft.com/pl-pl/azure/app-service/containers/quickstart-docker-go   </vt:lpstr>
      <vt:lpstr>Wordpress w Dockerze</vt:lpstr>
      <vt:lpstr>Wordpress z kontenera uruchomiony (!)</vt:lpstr>
      <vt:lpstr>Q&amp;A</vt:lpstr>
    </vt:vector>
  </TitlesOfParts>
  <Company>Cyfrowy Polsat S.A.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IaaS w Azure</dc:title>
  <dc:creator>kpudlowski</dc:creator>
  <cp:lastModifiedBy>kpudlowski</cp:lastModifiedBy>
  <cp:revision>343</cp:revision>
  <dcterms:created xsi:type="dcterms:W3CDTF">2018-01-11T21:32:59Z</dcterms:created>
  <dcterms:modified xsi:type="dcterms:W3CDTF">2019-04-07T16:38:29Z</dcterms:modified>
</cp:coreProperties>
</file>